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2" r:id="rId4"/>
    <p:sldId id="257" r:id="rId5"/>
    <p:sldId id="266" r:id="rId6"/>
    <p:sldId id="258" r:id="rId7"/>
    <p:sldId id="259" r:id="rId8"/>
    <p:sldId id="274" r:id="rId9"/>
    <p:sldId id="275" r:id="rId10"/>
    <p:sldId id="286" r:id="rId11"/>
    <p:sldId id="260" r:id="rId12"/>
    <p:sldId id="276" r:id="rId13"/>
    <p:sldId id="284" r:id="rId14"/>
    <p:sldId id="277" r:id="rId15"/>
    <p:sldId id="261" r:id="rId16"/>
    <p:sldId id="287" r:id="rId17"/>
    <p:sldId id="262" r:id="rId18"/>
    <p:sldId id="283" r:id="rId19"/>
    <p:sldId id="263" r:id="rId20"/>
    <p:sldId id="271" r:id="rId21"/>
    <p:sldId id="285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91" autoAdjust="0"/>
    <p:restoredTop sz="94660"/>
  </p:normalViewPr>
  <p:slideViewPr>
    <p:cSldViewPr>
      <p:cViewPr>
        <p:scale>
          <a:sx n="70" d="100"/>
          <a:sy n="70" d="100"/>
        </p:scale>
        <p:origin x="-3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740F-50D6-4D90-9E9B-3C768A87C5BC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809A-55A1-41E8-9CF4-C8E197652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2156" y="381001"/>
            <a:ext cx="55616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R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sr-Cyrl-R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 рат</a:t>
            </a:r>
          </a:p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( 1914-1918)</a:t>
            </a:r>
          </a:p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Први светски рат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410200"/>
            <a:ext cx="7620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22. априла 1915. године Немци су на Западном фронту код Ипра први пут употребили бојни отров. Због тога је овај отров назван иперит.</a:t>
            </a:r>
            <a:endParaRPr lang="en-US" dirty="0"/>
          </a:p>
        </p:txBody>
      </p:sp>
      <p:pic>
        <p:nvPicPr>
          <p:cNvPr id="2050" name="Picture 2" descr="https://scontent-vie1-1.xx.fbcdn.net/hphotos-xfa1/v/t1.0-9/10277374_442216862547411_3438924615629233265_n.jpg?oh=2df91148d04d93af4c6fb8db9fc97396&amp;oe=56B0A9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Ратна хроника 191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sr-Cyrl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sr-Cyrl-RS" sz="4000" b="1" dirty="0" smtClean="0">
                <a:solidFill>
                  <a:schemeClr val="bg1"/>
                </a:solidFill>
              </a:rPr>
              <a:t>-Западни фронт:</a:t>
            </a:r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150810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Највећа копнена битка код Вердена (21.01.-21.12.)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непрекидни немачки јуриши и  артиљеријска паљба да Французи ,,искрваре”- Ерих фон Фалкахајн</a:t>
            </a:r>
            <a:r>
              <a:rPr lang="sr-Cyrl-R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4" descr="http://povijest.net/v5/wp-content/uploads/2007/05/1916-Verdun-njemac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286000" cy="2514600"/>
          </a:xfrm>
          <a:prstGeom prst="rect">
            <a:avLst/>
          </a:prstGeom>
          <a:noFill/>
        </p:spPr>
      </p:pic>
      <p:pic>
        <p:nvPicPr>
          <p:cNvPr id="13" name="Picture 16" descr="http://www.waidev2.com/php/IMAGES/HC_ThisDayInHistory/351---Imag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86200"/>
            <a:ext cx="2590800" cy="2286000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xQSEhUUExQUFRUXGSAYGBgYGBwdGhgaHCAcIBwcHBsYHiklHxwnHiAdIjEmJSorLi8uGx8zODMsOSgtLiwBCgoKDg0OGxAQGjUkHyUsLCwsLCwsLCwsLCwsLC0sLCwsMCwsLCwsLCwsLCwsLCwsLCwsLCwsLCwsLCwsLCwsLP/AABEIALMAiwMBIgACEQEDEQH/xAAcAAACAwEBAQEAAAAAAAAAAAAEBQMGBwIAAQj/xAA+EAACAQIEBAUCBAQFAgcBAAABAhEDIQAEEjEFE0FRBiIyYXGBkSNCofAUscHRB1JicuEz8RUkNENzguIW/8QAGQEAAwEBAQAAAAAAAAAAAAAAAQIDBAAF/8QAJhEAAgICAgEDBAMAAAAAAAAAAAECEQMhEjFBBCJREzJhkTNx8P/aAAwDAQACEQMRAD8A1PkiNsc1KI2xPT2xHV2/Yx4xoFlXLi5wm4qAdomPr84f1jCn974RcUIkkC5Ed4nff4xWHYkuip8UPmCgWF56T2jr82worZWAxHntPY/TvhvnKTA+UFiYLf8AGAm4cDDMy+abNIIjfT3PtGPQi6RJicpImwPz/wAe+IS4PSbxt1O31sbYs3B+EU6skkhEGpyOonYG1yJiO33umXzaqqihSC3iQkFT7nebn3ue5x08/HSVnKNmXJwLMMCRQqwNzoP9dz7Y9V4BmFUs1GooAliVIAHvPzjSDmM4XMUyANmLCDbYT2/ngXM57Now/BqMBPoEk73t+7fTCLPJ/H7O4Iy40ipgggjod+n9CPuMfVrENO2NA4r4koMIr5UlzFnQA9pJPm6Hb9N8VfiXCVap/wCWZXVzK0wZqKIkyo7X94jFoZL7VCuNdAFNjhpw3NQdJuTsN8KFaBecEZDMFX9yLHqOuHatALEuZUDrPe1va2Auf5tI3nfqJOwH2wGrsfVbeO3vftifJUAZMyZ3j9P33wnGgj/Lt0PzaMNFoqRJMe1v7Yr+XkMCTeft+5w5SmCJsftjPkQyL+m2OmxyBF8c12tPbHnmgAzLkmF/tP3/AHbCXPSBf5Bidt/p98M8zV1EifthYzFqlzH9fqf384rARiqtQ1GZMDce57Dr9+uAuKhVC+XUYIUjpGn+cj9cPszR3I3+N8fclRBrQx2Fh8EfzxdTrYhPwXgSfw4VxOsTUBBAbex9hO3zh1TVUEAAAbRiOpX3vgR8xPXGeTcnY60Hc0Y+NUnC4Pjkuff77YXiGxpWyy1AVdQVPQi364p/GfBmlhVy+ldO6keq+wm21p/Q7YtuUe07/XEuZaAf54eM5Q6A0mZd4w4Ry9FUGRUgMAAAH62UAC3SO+K1puIxoXivLasrWIny/iQO6kT9CpJP+33xmwq9celglyiQl2GayIm8bf29sE5WoEIsSWXc97wI/wAvt13PssWp8YMo5gm0bAmeg+ffFWgWOqVWAZaTP89hfe+DaOZeBCKffSx/UHC3mh4IFlAt3P8Ax/UYloqYG+IyQxsYa3tgTNSdsTMTfEFdftjyUaRbTqSZPwI6f3wPnrSe/wBpwdUp9sB8o7R++2KpisDR/N364XqZzyJJlaNwD3Yn+UHDYrAHlxQ/EHFamVzNVqfrdEAJvAi5A6mRi+Ncm0vgm9GkmmMLa50k3xlvEK+dpPrarVmIkNIAHQgWHWxxLwzjWYrSCzMwvYX/AEw69M15OczU1837/riapSPz3xircXzJMc+qBtZyI+2HPAM7nKMMj60n0M0hp+srPyDjpema8gUzTqFWN8A8W44E9Jut2NzpURMgfP6YkyueWugcCCdx1B7W3Hv/ACwu4nkaZDGADpMtJAgi5PeN474lCK5e4Z34A3zpqJmFExyKgAmN1aJ9u+M41df0/wC+LVls+1KpsJLANPRSYueqmSD7EnFPQGB8fON+OPGyTYSDibLiWB3MiOkH5vgGO2CKFhcYqwD/AJmkR2tuAPa46TialTYiZn6T+sjCmnU6CwHf4xJq9zhKOZvnK8vvjmosDElx1xDWbcdPnHiI1gb0j1wMfjBVRoxA5vh0KC12EdMULx/ltVSmacmoo0uAIiIZTPUHVYi3lPY4vWbeD/PFa4nmwlTUwtUiCTs1O09tnGNOB1KycikvwkimzMHgiw0gMDFrmAyGT1mwviyf4VcPB59RvZP0JO/Q2wdxvP0OXrIVmIgA7A99tsGeC15eVLmJclz9bD9IxXJNvGxYrZXfF3hNhUNamNSO0sB+U+8dD36Yl4B4Qp1EY1KlRA94WBB9zLa7C0qIk4vWVzSgANs1hPXHZSmtwoH6Yl9efGh+CuwLgnBjRUipUFU2AIXRYe0m+D6+XXSQduuI34gsQCMDVM+LX3xL3N2w68CqhwqlSqMzKa7H0UoHUTebTYwSIAB3xRfENJNS1EpikWZ6dSkDqVKlMrMGBIKuvQXV8XDimQrfx1Otl20nyrUWSAw/MSOo0gD5EjFb8bVaZzL06QAVGJY7lnIEyR0ER8lu9tmFtyX9E2tCKkgnHcY+Cwx4G25741Ezsv3iME0w0Dy/v7YGokQYFziE0g1zAPx/zgAZ+iJvj5UOPJcSftjlh98eGjaD1Vn5nbAa9fbBeZU9MDGlMT98OhRfxGmbEW+BM4qXjGh+ErpJCtpNrCZ/nb7DFq4jrgaWQR10t7XLBxHzA+MJeIuCvLbLtV1reGbQgF9bFQDHsDqgdbsNOJ1TElso9A81tJbSBdm/yr8dcD8O47maTcunU1ydIBEhiTAifeMT8Y4qQppUFVacgaggUvA3tNjvudt8JcpTknzInuxIjvEDtON1WtokaZ4fyprUWTMZlKxLBqYVh+GwB22m/TYafmDFpsBoqN5gImfscUShkdcqlem7GNlqTI94A26nHeV4xnEblv5iLfidPrv+uIPG23TGstym+/0H2g4IeoqKxZwp9Ic2CloUE+wJn6YXZPOCCajICR6VHp+T1P2GOBSbNELEoGBPYkQf3bAcfkIXxLi9fIUSteqrVWWKGlRNrcx+6rY+5UCN8ZqancknqSdz3M7nEVV5YmSexJm3S/aMfJxoxw4iN2F0nOO2fp3wMGxMgnFBTuiw6xjzZmLYjVT36Y4q0CT1xyAz9Kqlvpj4Y645ZpB9sRmTvjwTZZxUpA3uMBMLm37+uDazyCMCufnDIAtzu8ke0dPrhPVqEGLmdj9/6HDrN3HTfvhZWomfb/sLHv8AT+WNEBGZx4ipGlXIYQrnWDHfcD4OJeHZTIEHnVKhY7X0qPsJ/XFk8VrRXLsa6kifKAQG1HbSTt72NhscZvUossTsbyNsboPlEm9MveSq5WhJoiZEyzE/vbCziXFUYkkX6XxWKSmd8feWT3wyglsWxtTzhcwv1Pb32xp3hbLhaCxcG5xnfBsmNPbp9fri95LjCUaYDdpJ6Lv6ryZIICC7ERbfEfUW1SGj2Zr4i4SMrW5SsWXQrKW9WlhKhv8AUBvGFmND8S+Ha2felXoaCWBVizx6bqTv5iNVgLQBjP8AMUGpuUqKUZTBU7g/vY7EQRi2OdrfYJI+g4IRzsP3vOBkIwSkXvbFLFCsqBFona+3xJxFUEEi31wZwrLGpKqLwTJ9P+02sT3m2D6fBSQJBnrcbi3bCOSR1G3ugv8A2wK+CXJxBUOPGNYK5Mx7fv8Aftj1oOJNAxG49v0wQAldRbYfTA5o3uI98FPRuDircf8AGVGhZNNV4BiYEEHsDfYwYsfrisIuWkKzvxrkUbJ1GYemHHeQYIEdwTc9tsZpQGsLTgsTanAksSYAjqZtafjEua4nWzOnnVjp9KyTHmImepANybxHWIxxkMkatGppDF6f4ggGyD1zAMEWbfZT8jfjjwjTZKTshbh9UNp5bztGkzPaImfaMH5LIGm4/iqdakkFvNTZSQImNYtuBqghZEztjRfCvi6m9NFeupbSfXIqygBYH8rCAzagR/t6lTRzRzeYr1S9GoKdFaUQVA1PBNMmdSqWuWEmbASDhfqytpqg8ULM9V5dOab0aaXIM6qh7BjupIMxA+BOOOFaiwbmqTFxr/DKelpUwesfHUYA4x4fqUiqqGYHzKoGrWOrU7TYQNG4Md8M2o03p0jQcUyEXXUZgFgdwR576hAE2/1YNqgD7hVYmgqBV1rWTQrSF1o4cEEzDWPtBM7SEn+J+TppXo1gurmhlKyyyaei8ETdWW4PQYd+HszFIOAaszpBIUtv6iRZLG5klQ5g4H4rxkrmaemebSBQViAyB6pXmBqcSq2RdSEkHVvOJR1O1+RvBR6mUyyRqqu2oatNNQdAImGZytxf8p23vOBaNgSZI3gKZA6EnYA7Y0TiPhlM9XFWtUqiEVW5VFVmCZgu7NN+qGRCiSIEOc8CgUlWlmXQbqtdFLiZLDUgG3q0AFt8VWaPkVxZVeG50UpkwDA63O4i2+D6+ZUsSKhjpb/9YU8Y8LZnLhmamWpqLunmCiNUsPUojqwA6ThOHi1vvimntA6P02cQmxxUON+PUpM9KjpaoDCuWBonv5lO49utpGKNxHxtnK7hjU5YUzpp2HWd5k3O5x50PSzl+CzyJGv5rN06YJqOiAAFizAATsTJsPnfFR4p49oJ/wBIGo17E6FgddUEmelr74y+rV5j6mJqMepMt+tzhpT8Paf/AFBanMFaKDVXIPdWtSBsAahG+xi+iPpYR+52I5tk/FfF2arsyK0aohKIbe0BY8xMwPnAFLw8qCcxXpULA8tfxKoE9USy2hgCQY6DB38U6qadEDLoRflnVVcf66xuT8QOwwsVBTEKuke39saIxpUtCNkPGcuKbimNYUAMAwAbzAHpK9BcEj3wZkqBTMLUy5FRVYlJGp4g6g9KzRpkMY0xabxhj424YVqBhMaKZNhcElZBUmYgA6oI26Tg/I5VM0SawB5el2Om7KD5wDuX0iRv6WPSMBy9thrZBwjg9JM9RhXNGrTdqRV9kam6ujAKxZwCRAYHY3kS18N5P+Gy9YlzSUsUBqKNRE9wfMLAnT7RuJuH8NzqRFN2UlWNOqpIgnUBpA/LECTPXYjAuZBZ3oK0VHSWenUCuhaTqg3YE6et7ixgnM8rlofjQnqUWpCdKqCNU1DpCiVDsC9ygtMC6yDGFH/hNN+YRWbl6vPTpsnLEgiOaSbTvpBGlrsJnCynwmtXqMKragnmqEPq0kjUQCfLrjckhV3JjDlsylGnrcIhUjlUwwPpupCkGWMhhqspOp76VFKrpin3iPEBQDMLG6ogGlSREggjYAqCpiBpFmYwBwMBPM4L1nICr+aWN/fWSd+k/OE2YzDVG51UiY8gvFrmJMxMmepk74sPhug1MNWcrzGU6ZZQaaMLMA0y530/5QAY14dx4xAW3hbgFvMCygFirSCTBjtpXYdSZNzABdSojDSUVtRjQWXzTAtMTYkkjaD2wly+dDf+6mom0sTcmSPKnqmTIjpEYmr5tKQZjUXSEJJQE6tVtAmIZoA+pPTGVx2PZBxviSZelIJFVgdA1mHa8llN+UCY6aiTGkXFQfi6sdT5bJsxuSaRJP1BH8vvvgHi2cavULtEkdPSqjZR7D+5wElCRMfr/c41wxJLfZNyOFy3KqPTqEqFOloA1WMQASL/ADthjwfgJzbuabJQpIAztUcsEUmAWeAJJ/2je1sPP8VOEinWWuqwjg6yAfX3Pub7HoO4xLleH0aKwaNOpyWoo5ca9T1CnNI039LqqBdyHtOw+rcFJeRuO6CeA8Fakn/lqlLW5P47ELVhSv8A01qCFWSZjU3crYBTU4ZmEU6qNZYOqo2hiJFzqcAqSb/mMnB3Fc/VQ0Tz62omrTMkhnGXc06dRx1YgkbAGDbqJslx2uXRFam5dtHnpyG1WvpiBfcC2+EXPsNLoD4hwqnR5iM1Q5imQCukcp5EsKZiSUBUkm1xYYTmkRuG3ubwP3/XGq8Ky7FijLUCKWlmeoGkNCEFjLBvMSPKBpm4dTin8X4pnMvRU1dCa/TTLO7wI1S6kRAI3JmfbAhmbdHOIZ4ryi1EDrYKtFibTpBrdBcWYdLAGcVjhHFHp1YSmzozLrAV3mmrBnIpr5WMXBKmLxucWfM5vn5IMLaqZkCIUquphAWBHLidpJF7AU/i/Gq7A0aq0wFedOiTTdT0JJ2Nvpg4k3FxOfdmmPxRalLXRrhRTEll0uGMeVSrEAm8wSIkEm+F9POLUoHnsXBkFtIp6pE6ChfzxOqD5QLkQGOK1w+ga1FKpr1ELhqTUyo0VtPm0UlIgemWc+VdzGk4Lz+cp5dFKhalUghKSX0j8xsSwHdjBbSdMflksaWhrB81xZqLmnVK1RzTyGhdUpA0uNI0jzeuPL5onThNxTK1HqczMVsuJ/IjtAW5KpC2MTuZJ3k3w0//AJ+avOqZmq7MAQ9MBBpItpsYWLWiBbDDiHDkrUigeqx9S8yq9S4/+VzpB2P9N8WjJRYrE3h/h4zDGpUKLSpwfPZSQNQpk28oF2vtAtqkNUzVNwaiCtUa7E6HgsbyQQAQDA/+oUabnCPKVDVovSaEzFGWSdK6wIL02DbkRqE3kEE9rH4UzjchdZMSBTP5mT4HQGQCdwPY47JfZyA14+FEU2LdLSpAixHczvv2wRxrg1XMsGFRESNQEEySLm3taLxG9zhJ4noBHJUHS3m2sO4+Zvhn4O4pqRqJ3S6dyp3H0P6HHSVLlEC7pizPeFaqkBXDszAQFbqQBeD1N+wwozdJaTlHq6WWxFzH1UwcW/j+ULkMsEgEaSWAMzsUIIP87e2KtUrMp0hKIjoSsj511dU/OHhNtbOcUa74srqmUrlxqBQqBEyz2WB31EfbGZU+PBQzCiTUdVDksNDFJ0vGkkOJkQQLCZiTf/HoPLVIYySTA2AAAY/BYd9sZfWokASI/p/3xH0sFw2NNuzjN8TapVDsAoCaUQEkIBsATJO8kncknDnwlRrtXp1kQmlRYM7MdKBYJa53IW8D2nTM4qdcnpi7f4eU6oNSoHC01hFDkaHqtAUQDMwQLb61G+L5PbB0JHbNMyXEhVQGKlMFyiiopDHT2BEjrvG2M6/xMyGmsKprBmKiKRA1BZsR3Ukk399+l/o1KfMVS6GoE106ZHmpgyCR3JuCRFrx1OF5hmLMXLl5glydci3mm+q0fTGX00PfyRTJPVFu8D5pXpVaDxCfiLqmNBP4k3gILyTEc1ydhjjPcKovWSqanNWr+VARzHXSGKk/knzM5gAaomJwo8PcLRy1avIoUYLDTPNYEEURNjqsD2B+MWevWqU3CenN1hpKsjaKKqfKikz+GgDFmX1EG4UGLS1K0InaB8/xpcmojRUzDKAq010pTiYCg3FIEAi5Z5n07m+H8vUNWulYF6zgcx3KjaxWDACgxEdx7E1SrwwUM0gzjzzKeosxYhWJKiT1Ai3Qg9NxodRsjXzArB+e6oGPKIekhW4Z2WyuRYCR6AYtOJzqK1+xl2Kcrk1RK9Jqoig48yklgKh9GkXMm/S5EC5kWjlqpqBadEcqAxq1X0Lpb0kKtyd5E9BtMkz/AMQD1swyU0elpP8AEU9Q5vLIGpwEkHSoK2JgiPLMhHmOFUa1RtCVOSKdqtYxeNXpDISCg1TcLALQCcGN+QMY8a4ZUpFalKirOWjXOnSV/MZNtrGRMfmJuLm1ipTdq8MuyQNBM6SAGYMxO21+mCc/lWehR0tWpUqKgOhsdOwKHfzenUbCbSQQVgqhVIIpAMPzDU3WJYkmRaDPaLiS8E2gNn3imeGYRlpgOvWpPlU91jf598JuCK4zK8tgdJ8xmwTZgTsLWvsSOsDDfLZU0YakhRYsQDJInUS+89COkYP4osw4pqpLEvAjW0AI7KPTu1umoEm64a60D8ivimeqgLSKnzyNausS3TUSVQj/AFEaRcmIOAGrmTzaVXmSdX41FL99LoSPuZ3xPxPMBUJdVcTZST5jeAYMx3ggkSJEyLGvNcKwFFAVHkqKAy2FiHrAwOkgWjHSfEK2XTiFAV+ZKkMpNNSZAK+QsR3vF/Y++EPiDw6vLYKDKywjdpny/e/tixoxWswMkEah23Mjf/V+hx3mUB3iMYYzcWqKNWZLwThdKpWC1xFMAky2gwokwYNhufj5llkfDraqBWrmPKy1lVstUgEENPk1AP2m9yB2wN49yEMCPMsG0GdRgwRNtt/jAGcVtSVKLOhqrqY05QGoLvZYExpcgTuD1nG63Ldkui2cXJzAcDM0uXU08pK1RKTUKqE30tBUAAQRJO98IKfguqVLtVy4pi7utUPoHUwu5AkxN4ti28JydV8nSb+KqKeWSzOS7L5tQddR3A1rfcEbRhNxfj61Y1VHOWQQJdScwwLai7AtNKQVkCCTC7ErOEn1ENfJxXzi0aCVQHp0kU/w1KdDksYNVyQZqvpYpYxpZvynFf8ADPHjlsw9R1GmoAKpCspQ2I0hGBXsDfpbrgTOO+ceVgMICoSASWgeoAKCTHZQB0C4LrZGqtJalWoIq1AXcktUBQeRDq31SzXlZpC40kYrxSVPyCy3+IeH5au1LmFRUBGhxKJUQXKuGA3BB3EagQQpnHeSyNCnUD6OWNMVaagyJZZMkfkGr0MW9Ugm2OeG8Pcc0UkpKgrlFy7E01flt5qrapIYnRpdNtSmJsAspxgg6VR6gAGqlUHLzK6SFhTZapAFl03LLYXOIJPpMYY0K1OjTUUqqNy3FQzUpvUYFKlVyAp1INXmJG/mEXOF3iLM1akvTr04ZNcqAUChnk8xhuG1BgQIEC+BaNOmqVDSYMu1RAgFRNR9LI06lm0kQZAFwYV1aVasNNQPSoqZWkRy1kmzsoCgsSJ1ERbfqaRgrA2WWrl6VNQ1UtdbhCNNYGFMofO7IY1QEHmUwbYruc4wQWTl0q1pSoGkMLwzqB6x1ErebY+ZLw/QJ1PXSOioQWYdb7D7d8cCvQSyglBEHTLMOukkRPYHc4dRV/ILJcl4ur5cQwWqN1aWQ94lTBUTsRPvgDNZurmPx2AU+iiqagzFjslyd5k9SCLxYfj2bljTXUoG6wBB7GDM+xiD0GG44SahyzEEUBTBOlgvmJPUgw0cuTHmUWMgkNUVs4RJzKsEsS2ksp6tBOoA9xFgJO0XOJeXUNyHJNyTJJPUyRfFzbI0o0qqqBJAUC03MdgTgTUq2mItvgKVgZpJ3B+R9IOOGYxPXHsex5pYpfjqmBSFvzj+cf1OK74aYmvl5OzEj2sw+0AWx7Hsbsf8RN9li8eVDqo0vyVagDr/AJhJt3A+MVbKcPp1MsKjL5i7zBIHlA0+VSBaT064+49g4/tR0uwbw1SBapIBilrANxqU2kGx+DbHXiKuz0cszEloYknqdFG59/fHzHsVf3r/AHgBbK9MGpSbroq1Jm+sMxBn5dvvhjxakMxlwKw1+UPfcNG4IuDj2PYyvtBMszVVkqkqzAqbEEzt33Pb4tjSvD7/AMTlDXrxUq61plyBJUyYMCD8749j2NGXoRFW8Y5FMvVUUQUknYk9T1JttjnhVQ6C/wCaHM/7dvtj2PYaO4o6RMMulWlrdVZreaBq37i+O6Q5alU8oXYDpO+PY9jvAh9XMtYSen6kYjpuSJJvj7j2CP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data:image/jpeg;base64,/9j/4AAQSkZJRgABAQAAAQABAAD/2wCEAAkGBxQSEhUUExQUFRUXGSAYGBgYGBwdGhgaHCAcIBwcHBsYHiklHxwnHiAdIjEmJSorLi8uGx8zODMsOSgtLiwBCgoKDg0OGxAQGjUkHyUsLCwsLCwsLCwsLCwsLC0sLCwsMCwsLCwsLCwsLCwsLCwsLCwsLCwsLCwsLCwsLCwsLP/AABEIALMAiwMBIgACEQEDEQH/xAAcAAACAwEBAQEAAAAAAAAAAAAEBQMGBwIAAQj/xAA+EAACAQIEBAUCBAQFAgcBAAABAhEDIQAEEjEFE0FRBiIyYXGBkSNCofAUscHRB1JicuEz8RUkNENzguIW/8QAGQEAAwEBAQAAAAAAAAAAAAAAAQIDBAAF/8QAJhEAAgICAgEDBAMAAAAAAAAAAAECEQMhEjFBBCJREzJhkTNx8P/aAAwDAQACEQMRAD8A1PkiNsc1KI2xPT2xHV2/Yx4xoFlXLi5wm4qAdomPr84f1jCn974RcUIkkC5Ed4nff4xWHYkuip8UPmCgWF56T2jr82worZWAxHntPY/TvhvnKTA+UFiYLf8AGAm4cDDMy+abNIIjfT3PtGPQi6RJicpImwPz/wAe+IS4PSbxt1O31sbYs3B+EU6skkhEGpyOonYG1yJiO33umXzaqqihSC3iQkFT7nebn3ue5x08/HSVnKNmXJwLMMCRQqwNzoP9dz7Y9V4BmFUs1GooAliVIAHvPzjSDmM4XMUyANmLCDbYT2/ngXM57Now/BqMBPoEk73t+7fTCLPJ/H7O4Iy40ipgggjod+n9CPuMfVrENO2NA4r4koMIr5UlzFnQA9pJPm6Hb9N8VfiXCVap/wCWZXVzK0wZqKIkyo7X94jFoZL7VCuNdAFNjhpw3NQdJuTsN8KFaBecEZDMFX9yLHqOuHatALEuZUDrPe1va2Auf5tI3nfqJOwH2wGrsfVbeO3vftifJUAZMyZ3j9P33wnGgj/Lt0PzaMNFoqRJMe1v7Yr+XkMCTeft+5w5SmCJsftjPkQyL+m2OmxyBF8c12tPbHnmgAzLkmF/tP3/AHbCXPSBf5Bidt/p98M8zV1EifthYzFqlzH9fqf384rARiqtQ1GZMDce57Dr9+uAuKhVC+XUYIUjpGn+cj9cPszR3I3+N8fclRBrQx2Fh8EfzxdTrYhPwXgSfw4VxOsTUBBAbex9hO3zh1TVUEAAAbRiOpX3vgR8xPXGeTcnY60Hc0Y+NUnC4Pjkuff77YXiGxpWyy1AVdQVPQi364p/GfBmlhVy+ldO6keq+wm21p/Q7YtuUe07/XEuZaAf54eM5Q6A0mZd4w4Ry9FUGRUgMAAAH62UAC3SO+K1puIxoXivLasrWIny/iQO6kT9CpJP+33xmwq9celglyiQl2GayIm8bf29sE5WoEIsSWXc97wI/wAvt13PssWp8YMo5gm0bAmeg+ffFWgWOqVWAZaTP89hfe+DaOZeBCKffSx/UHC3mh4IFlAt3P8Ax/UYloqYG+IyQxsYa3tgTNSdsTMTfEFdftjyUaRbTqSZPwI6f3wPnrSe/wBpwdUp9sB8o7R++2KpisDR/N364XqZzyJJlaNwD3Yn+UHDYrAHlxQ/EHFamVzNVqfrdEAJvAi5A6mRi+Ncm0vgm9GkmmMLa50k3xlvEK+dpPrarVmIkNIAHQgWHWxxLwzjWYrSCzMwvYX/AEw69M15OczU1837/riapSPz3xircXzJMc+qBtZyI+2HPAM7nKMMj60n0M0hp+srPyDjpema8gUzTqFWN8A8W44E9Jut2NzpURMgfP6YkyueWugcCCdx1B7W3Hv/ACwu4nkaZDGADpMtJAgi5PeN474lCK5e4Z34A3zpqJmFExyKgAmN1aJ9u+M41df0/wC+LVls+1KpsJLANPRSYueqmSD7EnFPQGB8fON+OPGyTYSDibLiWB3MiOkH5vgGO2CKFhcYqwD/AJmkR2tuAPa46TialTYiZn6T+sjCmnU6CwHf4xJq9zhKOZvnK8vvjmosDElx1xDWbcdPnHiI1gb0j1wMfjBVRoxA5vh0KC12EdMULx/ltVSmacmoo0uAIiIZTPUHVYi3lPY4vWbeD/PFa4nmwlTUwtUiCTs1O09tnGNOB1KycikvwkimzMHgiw0gMDFrmAyGT1mwviyf4VcPB59RvZP0JO/Q2wdxvP0OXrIVmIgA7A99tsGeC15eVLmJclz9bD9IxXJNvGxYrZXfF3hNhUNamNSO0sB+U+8dD36Yl4B4Qp1EY1KlRA94WBB9zLa7C0qIk4vWVzSgANs1hPXHZSmtwoH6Yl9efGh+CuwLgnBjRUipUFU2AIXRYe0m+D6+XXSQduuI34gsQCMDVM+LX3xL3N2w68CqhwqlSqMzKa7H0UoHUTebTYwSIAB3xRfENJNS1EpikWZ6dSkDqVKlMrMGBIKuvQXV8XDimQrfx1Otl20nyrUWSAw/MSOo0gD5EjFb8bVaZzL06QAVGJY7lnIEyR0ER8lu9tmFtyX9E2tCKkgnHcY+Cwx4G25741Ezsv3iME0w0Dy/v7YGokQYFziE0g1zAPx/zgAZ+iJvj5UOPJcSftjlh98eGjaD1Vn5nbAa9fbBeZU9MDGlMT98OhRfxGmbEW+BM4qXjGh+ErpJCtpNrCZ/nb7DFq4jrgaWQR10t7XLBxHzA+MJeIuCvLbLtV1reGbQgF9bFQDHsDqgdbsNOJ1TElso9A81tJbSBdm/yr8dcD8O47maTcunU1ydIBEhiTAifeMT8Y4qQppUFVacgaggUvA3tNjvudt8JcpTknzInuxIjvEDtON1WtokaZ4fyprUWTMZlKxLBqYVh+GwB22m/TYafmDFpsBoqN5gImfscUShkdcqlem7GNlqTI94A26nHeV4xnEblv5iLfidPrv+uIPG23TGstym+/0H2g4IeoqKxZwp9Ic2CloUE+wJn6YXZPOCCajICR6VHp+T1P2GOBSbNELEoGBPYkQf3bAcfkIXxLi9fIUSteqrVWWKGlRNrcx+6rY+5UCN8ZqancknqSdz3M7nEVV5YmSexJm3S/aMfJxoxw4iN2F0nOO2fp3wMGxMgnFBTuiw6xjzZmLYjVT36Y4q0CT1xyAz9Kqlvpj4Y645ZpB9sRmTvjwTZZxUpA3uMBMLm37+uDazyCMCufnDIAtzu8ke0dPrhPVqEGLmdj9/6HDrN3HTfvhZWomfb/sLHv8AT+WNEBGZx4ipGlXIYQrnWDHfcD4OJeHZTIEHnVKhY7X0qPsJ/XFk8VrRXLsa6kifKAQG1HbSTt72NhscZvUossTsbyNsboPlEm9MveSq5WhJoiZEyzE/vbCziXFUYkkX6XxWKSmd8feWT3wyglsWxtTzhcwv1Pb32xp3hbLhaCxcG5xnfBsmNPbp9fri95LjCUaYDdpJ6Lv6ryZIICC7ERbfEfUW1SGj2Zr4i4SMrW5SsWXQrKW9WlhKhv8AUBvGFmND8S+Ha2felXoaCWBVizx6bqTv5iNVgLQBjP8AMUGpuUqKUZTBU7g/vY7EQRi2OdrfYJI+g4IRzsP3vOBkIwSkXvbFLFCsqBFona+3xJxFUEEi31wZwrLGpKqLwTJ9P+02sT3m2D6fBSQJBnrcbi3bCOSR1G3ugv8A2wK+CXJxBUOPGNYK5Mx7fv8Aftj1oOJNAxG49v0wQAldRbYfTA5o3uI98FPRuDircf8AGVGhZNNV4BiYEEHsDfYwYsfrisIuWkKzvxrkUbJ1GYemHHeQYIEdwTc9tsZpQGsLTgsTanAksSYAjqZtafjEua4nWzOnnVjp9KyTHmImepANybxHWIxxkMkatGppDF6f4ggGyD1zAMEWbfZT8jfjjwjTZKTshbh9UNp5bztGkzPaImfaMH5LIGm4/iqdakkFvNTZSQImNYtuBqghZEztjRfCvi6m9NFeupbSfXIqygBYH8rCAzagR/t6lTRzRzeYr1S9GoKdFaUQVA1PBNMmdSqWuWEmbASDhfqytpqg8ULM9V5dOab0aaXIM6qh7BjupIMxA+BOOOFaiwbmqTFxr/DKelpUwesfHUYA4x4fqUiqqGYHzKoGrWOrU7TYQNG4Md8M2o03p0jQcUyEXXUZgFgdwR576hAE2/1YNqgD7hVYmgqBV1rWTQrSF1o4cEEzDWPtBM7SEn+J+TppXo1gurmhlKyyyaei8ETdWW4PQYd+HszFIOAaszpBIUtv6iRZLG5klQ5g4H4rxkrmaemebSBQViAyB6pXmBqcSq2RdSEkHVvOJR1O1+RvBR6mUyyRqqu2oatNNQdAImGZytxf8p23vOBaNgSZI3gKZA6EnYA7Y0TiPhlM9XFWtUqiEVW5VFVmCZgu7NN+qGRCiSIEOc8CgUlWlmXQbqtdFLiZLDUgG3q0AFt8VWaPkVxZVeG50UpkwDA63O4i2+D6+ZUsSKhjpb/9YU8Y8LZnLhmamWpqLunmCiNUsPUojqwA6ThOHi1vvimntA6P02cQmxxUON+PUpM9KjpaoDCuWBonv5lO49utpGKNxHxtnK7hjU5YUzpp2HWd5k3O5x50PSzl+CzyJGv5rN06YJqOiAAFizAATsTJsPnfFR4p49oJ/wBIGo17E6FgddUEmelr74y+rV5j6mJqMepMt+tzhpT8Paf/AFBanMFaKDVXIPdWtSBsAahG+xi+iPpYR+52I5tk/FfF2arsyK0aohKIbe0BY8xMwPnAFLw8qCcxXpULA8tfxKoE9USy2hgCQY6DB38U6qadEDLoRflnVVcf66xuT8QOwwsVBTEKuke39saIxpUtCNkPGcuKbimNYUAMAwAbzAHpK9BcEj3wZkqBTMLUy5FRVYlJGp4g6g9KzRpkMY0xabxhj424YVqBhMaKZNhcElZBUmYgA6oI26Tg/I5VM0SawB5el2Om7KD5wDuX0iRv6WPSMBy9thrZBwjg9JM9RhXNGrTdqRV9kam6ujAKxZwCRAYHY3kS18N5P+Gy9YlzSUsUBqKNRE9wfMLAnT7RuJuH8NzqRFN2UlWNOqpIgnUBpA/LECTPXYjAuZBZ3oK0VHSWenUCuhaTqg3YE6et7ixgnM8rlofjQnqUWpCdKqCNU1DpCiVDsC9ygtMC6yDGFH/hNN+YRWbl6vPTpsnLEgiOaSbTvpBGlrsJnCynwmtXqMKragnmqEPq0kjUQCfLrjckhV3JjDlsylGnrcIhUjlUwwPpupCkGWMhhqspOp76VFKrpin3iPEBQDMLG6ogGlSREggjYAqCpiBpFmYwBwMBPM4L1nICr+aWN/fWSd+k/OE2YzDVG51UiY8gvFrmJMxMmepk74sPhug1MNWcrzGU6ZZQaaMLMA0y530/5QAY14dx4xAW3hbgFvMCygFirSCTBjtpXYdSZNzABdSojDSUVtRjQWXzTAtMTYkkjaD2wly+dDf+6mom0sTcmSPKnqmTIjpEYmr5tKQZjUXSEJJQE6tVtAmIZoA+pPTGVx2PZBxviSZelIJFVgdA1mHa8llN+UCY6aiTGkXFQfi6sdT5bJsxuSaRJP1BH8vvvgHi2cavULtEkdPSqjZR7D+5wElCRMfr/c41wxJLfZNyOFy3KqPTqEqFOloA1WMQASL/ADthjwfgJzbuabJQpIAztUcsEUmAWeAJJ/2je1sPP8VOEinWWuqwjg6yAfX3Pub7HoO4xLleH0aKwaNOpyWoo5ca9T1CnNI039LqqBdyHtOw+rcFJeRuO6CeA8Fakn/lqlLW5P47ELVhSv8A01qCFWSZjU3crYBTU4ZmEU6qNZYOqo2hiJFzqcAqSb/mMnB3Fc/VQ0Tz62omrTMkhnGXc06dRx1YgkbAGDbqJslx2uXRFam5dtHnpyG1WvpiBfcC2+EXPsNLoD4hwqnR5iM1Q5imQCukcp5EsKZiSUBUkm1xYYTmkRuG3ubwP3/XGq8Ky7FijLUCKWlmeoGkNCEFjLBvMSPKBpm4dTin8X4pnMvRU1dCa/TTLO7wI1S6kRAI3JmfbAhmbdHOIZ4ryi1EDrYKtFibTpBrdBcWYdLAGcVjhHFHp1YSmzozLrAV3mmrBnIpr5WMXBKmLxucWfM5vn5IMLaqZkCIUquphAWBHLidpJF7AU/i/Gq7A0aq0wFedOiTTdT0JJ2Nvpg4k3FxOfdmmPxRalLXRrhRTEll0uGMeVSrEAm8wSIkEm+F9POLUoHnsXBkFtIp6pE6ChfzxOqD5QLkQGOK1w+ga1FKpr1ELhqTUyo0VtPm0UlIgemWc+VdzGk4Lz+cp5dFKhalUghKSX0j8xsSwHdjBbSdMflksaWhrB81xZqLmnVK1RzTyGhdUpA0uNI0jzeuPL5onThNxTK1HqczMVsuJ/IjtAW5KpC2MTuZJ3k3w0//AJ+avOqZmq7MAQ9MBBpItpsYWLWiBbDDiHDkrUigeqx9S8yq9S4/+VzpB2P9N8WjJRYrE3h/h4zDGpUKLSpwfPZSQNQpk28oF2vtAtqkNUzVNwaiCtUa7E6HgsbyQQAQDA/+oUabnCPKVDVovSaEzFGWSdK6wIL02DbkRqE3kEE9rH4UzjchdZMSBTP5mT4HQGQCdwPY47JfZyA14+FEU2LdLSpAixHczvv2wRxrg1XMsGFRESNQEEySLm3taLxG9zhJ4noBHJUHS3m2sO4+Zvhn4O4pqRqJ3S6dyp3H0P6HHSVLlEC7pizPeFaqkBXDszAQFbqQBeD1N+wwozdJaTlHq6WWxFzH1UwcW/j+ULkMsEgEaSWAMzsUIIP87e2KtUrMp0hKIjoSsj511dU/OHhNtbOcUa74srqmUrlxqBQqBEyz2WB31EfbGZU+PBQzCiTUdVDksNDFJ0vGkkOJkQQLCZiTf/HoPLVIYySTA2AAAY/BYd9sZfWokASI/p/3xH0sFw2NNuzjN8TapVDsAoCaUQEkIBsATJO8kncknDnwlRrtXp1kQmlRYM7MdKBYJa53IW8D2nTM4qdcnpi7f4eU6oNSoHC01hFDkaHqtAUQDMwQLb61G+L5PbB0JHbNMyXEhVQGKlMFyiiopDHT2BEjrvG2M6/xMyGmsKprBmKiKRA1BZsR3Ukk399+l/o1KfMVS6GoE106ZHmpgyCR3JuCRFrx1OF5hmLMXLl5glydci3mm+q0fTGX00PfyRTJPVFu8D5pXpVaDxCfiLqmNBP4k3gILyTEc1ydhjjPcKovWSqanNWr+VARzHXSGKk/knzM5gAaomJwo8PcLRy1avIoUYLDTPNYEEURNjqsD2B+MWevWqU3CenN1hpKsjaKKqfKikz+GgDFmX1EG4UGLS1K0InaB8/xpcmojRUzDKAq010pTiYCg3FIEAi5Z5n07m+H8vUNWulYF6zgcx3KjaxWDACgxEdx7E1SrwwUM0gzjzzKeosxYhWJKiT1Ai3Qg9NxodRsjXzArB+e6oGPKIekhW4Z2WyuRYCR6AYtOJzqK1+xl2Kcrk1RK9Jqoig48yklgKh9GkXMm/S5EC5kWjlqpqBadEcqAxq1X0Lpb0kKtyd5E9BtMkz/AMQD1swyU0elpP8AEU9Q5vLIGpwEkHSoK2JgiPLMhHmOFUa1RtCVOSKdqtYxeNXpDISCg1TcLALQCcGN+QMY8a4ZUpFalKirOWjXOnSV/MZNtrGRMfmJuLm1ipTdq8MuyQNBM6SAGYMxO21+mCc/lWehR0tWpUqKgOhsdOwKHfzenUbCbSQQVgqhVIIpAMPzDU3WJYkmRaDPaLiS8E2gNn3imeGYRlpgOvWpPlU91jf598JuCK4zK8tgdJ8xmwTZgTsLWvsSOsDDfLZU0YakhRYsQDJInUS+89COkYP4osw4pqpLEvAjW0AI7KPTu1umoEm64a60D8ivimeqgLSKnzyNausS3TUSVQj/AFEaRcmIOAGrmTzaVXmSdX41FL99LoSPuZ3xPxPMBUJdVcTZST5jeAYMx3ggkSJEyLGvNcKwFFAVHkqKAy2FiHrAwOkgWjHSfEK2XTiFAV+ZKkMpNNSZAK+QsR3vF/Y++EPiDw6vLYKDKywjdpny/e/tixoxWswMkEah23Mjf/V+hx3mUB3iMYYzcWqKNWZLwThdKpWC1xFMAky2gwokwYNhufj5llkfDraqBWrmPKy1lVstUgEENPk1AP2m9yB2wN49yEMCPMsG0GdRgwRNtt/jAGcVtSVKLOhqrqY05QGoLvZYExpcgTuD1nG63Ldkui2cXJzAcDM0uXU08pK1RKTUKqE30tBUAAQRJO98IKfguqVLtVy4pi7utUPoHUwu5AkxN4ti28JydV8nSb+KqKeWSzOS7L5tQddR3A1rfcEbRhNxfj61Y1VHOWQQJdScwwLai7AtNKQVkCCTC7ErOEn1ENfJxXzi0aCVQHp0kU/w1KdDksYNVyQZqvpYpYxpZvynFf8ADPHjlsw9R1GmoAKpCspQ2I0hGBXsDfpbrgTOO+ceVgMICoSASWgeoAKCTHZQB0C4LrZGqtJalWoIq1AXcktUBQeRDq31SzXlZpC40kYrxSVPyCy3+IeH5au1LmFRUBGhxKJUQXKuGA3BB3EagQQpnHeSyNCnUD6OWNMVaagyJZZMkfkGr0MW9Ugm2OeG8Pcc0UkpKgrlFy7E01flt5qrapIYnRpdNtSmJsAspxgg6VR6gAGqlUHLzK6SFhTZapAFl03LLYXOIJPpMYY0K1OjTUUqqNy3FQzUpvUYFKlVyAp1INXmJG/mEXOF3iLM1akvTr04ZNcqAUChnk8xhuG1BgQIEC+BaNOmqVDSYMu1RAgFRNR9LI06lm0kQZAFwYV1aVasNNQPSoqZWkRy1kmzsoCgsSJ1ERbfqaRgrA2WWrl6VNQ1UtdbhCNNYGFMofO7IY1QEHmUwbYruc4wQWTl0q1pSoGkMLwzqB6x1ErebY+ZLw/QJ1PXSOioQWYdb7D7d8cCvQSyglBEHTLMOukkRPYHc4dRV/ILJcl4ur5cQwWqN1aWQ94lTBUTsRPvgDNZurmPx2AU+iiqagzFjslyd5k9SCLxYfj2bljTXUoG6wBB7GDM+xiD0GG44SahyzEEUBTBOlgvmJPUgw0cuTHmUWMgkNUVs4RJzKsEsS2ksp6tBOoA9xFgJO0XOJeXUNyHJNyTJJPUyRfFzbI0o0qqqBJAUC03MdgTgTUq2mItvgKVgZpJ3B+R9IOOGYxPXHsex5pYpfjqmBSFvzj+cf1OK74aYmvl5OzEj2sw+0AWx7Hsbsf8RN9li8eVDqo0vyVagDr/AJhJt3A+MVbKcPp1MsKjL5i7zBIHlA0+VSBaT064+49g4/tR0uwbw1SBapIBilrANxqU2kGx+DbHXiKuz0cszEloYknqdFG59/fHzHsVf3r/AHgBbK9MGpSbroq1Jm+sMxBn5dvvhjxakMxlwKw1+UPfcNG4IuDj2PYyvtBMszVVkqkqzAqbEEzt33Pb4tjSvD7/AMTlDXrxUq61plyBJUyYMCD8749j2NGXoRFW8Y5FMvVUUQUknYk9T1JttjnhVQ6C/wCaHM/7dvtj2PYaO4o6RMMulWlrdVZreaBq37i+O6Q5alU8oXYDpO+PY9jvAh9XMtYSen6kYjpuSJJvj7j2CP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 descr="https://encrypted-tbn1.gstatic.com/images?q=tbn:ANd9GcQ3XiGqukg1LMd1vYRjWgKP3uheOsYd-g3GiXWEkvOFyJ3JdY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95600"/>
            <a:ext cx="4114800" cy="3733800"/>
          </a:xfrm>
          <a:prstGeom prst="rect">
            <a:avLst/>
          </a:prstGeom>
          <a:noFill/>
        </p:spPr>
      </p:pic>
      <p:pic>
        <p:nvPicPr>
          <p:cNvPr id="7184" name="Picture 16" descr="Verdun battle (Meuse, France) 1916 : a soldier looking bodies of dead soldiers : News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43000" y="-3581400"/>
            <a:ext cx="565785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0833 L 0.33959 0.53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nastavnikdamir.files.wordpress.com/2011/03/800px-sari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67200"/>
            <a:ext cx="5181600" cy="259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Спашавај Французе </a:t>
            </a:r>
            <a:r>
              <a:rPr lang="sr-Cyrl-RS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Енглези</a:t>
            </a:r>
            <a:r>
              <a:rPr lang="sr-Cyrl-RS" sz="2800" dirty="0" smtClean="0">
                <a:solidFill>
                  <a:schemeClr val="bg1"/>
                </a:solidFill>
              </a:rPr>
              <a:t> у јуриш </a:t>
            </a:r>
            <a:r>
              <a:rPr lang="sr-Cyrl-RS" sz="2800" b="1" dirty="0" smtClean="0">
                <a:solidFill>
                  <a:schemeClr val="bg1"/>
                </a:solidFill>
              </a:rPr>
              <a:t>на Соми 1.07</a:t>
            </a:r>
            <a:r>
              <a:rPr lang="sr-Cyrl-R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ncrypted-tbn2.gstatic.com/images?q=tbn:ANd9GcQIS9FtwrDqkt4tY5cJwdeF7OH4keSHAguzbRvx5LFu5IjiMfFK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47851"/>
            <a:ext cx="3581400" cy="1847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419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4.07.-Брусиловљева ,,Летња офанзива “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sr-Cyrl-RS" sz="2000" b="1" dirty="0" smtClean="0">
                <a:solidFill>
                  <a:schemeClr val="bg1"/>
                </a:solidFill>
              </a:rPr>
              <a:t>( преотима Галицију и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 Буковину од А-У)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sr-Cyrl-RS" sz="2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4" descr="http://mss.svarog.si/zgodovina/4/econtent/images/46/7828/prva_sv_vojna_francoska_pehota_napada_7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3733800"/>
            <a:ext cx="4152900" cy="2190750"/>
          </a:xfrm>
          <a:prstGeom prst="rect">
            <a:avLst/>
          </a:prstGeom>
          <a:noFill/>
        </p:spPr>
      </p:pic>
      <p:pic>
        <p:nvPicPr>
          <p:cNvPr id="29702" name="Picture 6" descr="http://1.bp.blogspot.com/-g9vLwXZpoHM/TaAXEdNV-1I/AAAAAAAAGII/BemgHzLP6io/s1600/BattleOfSommeWW1-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90600"/>
            <a:ext cx="4267200" cy="2895600"/>
          </a:xfrm>
          <a:prstGeom prst="rect">
            <a:avLst/>
          </a:prstGeom>
          <a:noFill/>
        </p:spPr>
      </p:pic>
      <p:pic>
        <p:nvPicPr>
          <p:cNvPr id="29704" name="Picture 8" descr="https://meskalero.files.wordpress.com/2014/07/08shesol-article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828800"/>
            <a:ext cx="4114800" cy="2000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-0.00416 L -0.41041 -0.01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f1/v/t1.0-9/11866206_653793888084504_2005098831474707820_n.jpg?oh=419b10ab0075b5f53d0857ddf98a2c1e&amp;oe=563D75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4724400" cy="3352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838200"/>
            <a:ext cx="8077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/>
              <a:t>У </a:t>
            </a:r>
            <a:r>
              <a:rPr lang="ru-RU" sz="2800" dirty="0" smtClean="0"/>
              <a:t>бици на Соми први пут је употребљен британски тенк познат као „Велики Били“ (15.08.)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Тенкови су савладали немачке топове!</a:t>
            </a:r>
            <a:endParaRPr lang="en-US" sz="2800" b="1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31.05.1916.- највећа поморска битка у рату код Јитланда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    Енглези потисли немачку морнарицу из Северног мора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   </a:t>
            </a:r>
            <a:r>
              <a:rPr lang="sr-Cyrl-RS" sz="2800" b="1" dirty="0" smtClean="0">
                <a:solidFill>
                  <a:schemeClr val="tx1"/>
                </a:solidFill>
              </a:rPr>
              <a:t>Учествовало 240 бродова са обе стране.</a:t>
            </a:r>
            <a:r>
              <a:rPr lang="sr-Cyrl-RS" sz="2800" b="1" dirty="0" smtClean="0">
                <a:solidFill>
                  <a:schemeClr val="bg1"/>
                </a:solidFill>
              </a:rPr>
              <a:t>               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6" descr="http://upload.wikimedia.org/wikipedia/commons/thumb/3/37/Austro-Hungarian_fleet_on_maneuvers.jpg/300px-Austro-Hungarian_fleet_on_maneuv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3581400" cy="3124200"/>
          </a:xfrm>
          <a:prstGeom prst="rect">
            <a:avLst/>
          </a:prstGeom>
          <a:noFill/>
        </p:spPr>
      </p:pic>
      <p:pic>
        <p:nvPicPr>
          <p:cNvPr id="28674" name="Picture 2" descr="http://www.mycity-military.com/thumbs/111781_tmb_151966135_800px-HMS_Queen_Mary_Jut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194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72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Ратна хроника 1917</a:t>
            </a:r>
            <a:r>
              <a:rPr lang="sr-Cyrl-R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-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најтежа за Антанту</a:t>
            </a:r>
            <a:endParaRPr lang="sr-Latn-R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Latn-R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Улазак САД у рат на страни Антанте</a:t>
            </a:r>
            <a:r>
              <a:rPr lang="sr-Cyrl-RS" sz="2000" b="1" dirty="0" smtClean="0">
                <a:solidFill>
                  <a:schemeClr val="bg1"/>
                </a:solidFill>
              </a:rPr>
              <a:t>-економска и војна надмоћ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16</a:t>
            </a:r>
            <a:r>
              <a:rPr lang="en-GB" sz="2800" b="1" dirty="0" smtClean="0">
                <a:solidFill>
                  <a:srgbClr val="FFFF00"/>
                </a:solidFill>
              </a:rPr>
              <a:t>.</a:t>
            </a:r>
            <a:r>
              <a:rPr lang="sr-Cyrl-RS" sz="2800" b="1" dirty="0" smtClean="0">
                <a:solidFill>
                  <a:srgbClr val="FFFF00"/>
                </a:solidFill>
              </a:rPr>
              <a:t>04.,,Покољ генерала  Нивела”</a:t>
            </a:r>
            <a:r>
              <a:rPr lang="sr-Cyrl-RS" sz="2800" b="1" dirty="0" smtClean="0">
                <a:solidFill>
                  <a:schemeClr val="bg1"/>
                </a:solidFill>
              </a:rPr>
              <a:t>-</a:t>
            </a:r>
            <a:r>
              <a:rPr lang="sr-Cyrl-RS" sz="2800" dirty="0" smtClean="0">
                <a:solidFill>
                  <a:srgbClr val="FFFF00"/>
                </a:solidFill>
              </a:rPr>
              <a:t>у јуришу </a:t>
            </a:r>
            <a:r>
              <a:rPr lang="sr-Cyrl-RS" sz="2800" dirty="0" smtClean="0">
                <a:solidFill>
                  <a:schemeClr val="bg1"/>
                </a:solidFill>
              </a:rPr>
              <a:t>( код Шемин де Дама) </a:t>
            </a:r>
            <a:r>
              <a:rPr lang="sr-Cyrl-RS" sz="2800" dirty="0" smtClean="0">
                <a:solidFill>
                  <a:srgbClr val="FFFF00"/>
                </a:solidFill>
              </a:rPr>
              <a:t>изгубио 130.000 Француза </a:t>
            </a:r>
            <a:r>
              <a:rPr lang="sr-Cyrl-RS" sz="2800" dirty="0" smtClean="0">
                <a:solidFill>
                  <a:schemeClr val="bg1"/>
                </a:solidFill>
              </a:rPr>
              <a:t>па је сав терет пао на Енглезе на Западном фронту.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-Октобарска револуција у Русији-примирје-иступа из рата миром у Брест-Литовску 3.03. 1918.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Немачки авиони бомбардују Лондон и друге градове , раскршћа ,до тада авиони извиђају и </a:t>
            </a:r>
            <a:r>
              <a:rPr lang="sr-Cyrl-RS" sz="2400" smtClean="0">
                <a:solidFill>
                  <a:schemeClr val="bg1"/>
                </a:solidFill>
              </a:rPr>
              <a:t>лове </a:t>
            </a:r>
            <a:r>
              <a:rPr lang="sr-Cyrl-RS" sz="2400" smtClean="0">
                <a:solidFill>
                  <a:schemeClr val="bg1"/>
                </a:solidFill>
              </a:rPr>
              <a:t>подморнице;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24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1" dirty="0" smtClean="0">
                <a:solidFill>
                  <a:srgbClr val="FFFF00"/>
                </a:solidFill>
              </a:rPr>
              <a:t>Одложен пробој Солунског фронта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11.12.Италија после пораза код Кобарида обуставља борбе </a:t>
            </a:r>
            <a:r>
              <a:rPr lang="sr-Cyrl-R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Алпима, пвлаче се до Трста;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600200"/>
            <a:ext cx="922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Повод за улазак САД-Немачки  неограничени подморнички рат обновљен фебруара </a:t>
            </a:r>
            <a:r>
              <a:rPr lang="sr-Cyrl-RS" sz="2000" b="1" smtClean="0">
                <a:solidFill>
                  <a:schemeClr val="bg1"/>
                </a:solidFill>
              </a:rPr>
              <a:t>1917.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https://upload.wikimedia.org/wikipedia/commons/8/81/Bundesarchiv_DVM_10_Bild-23-61-17%2C_Untergang_der_%22Lusitania%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7620000" cy="3886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396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Потапање Лузитаније 1915.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Немачки положаји су ослабљени после Вердена па подижу Хиндербигову линију-систем бетонских утврђења дуж Западног фронта, 1917. Хинфербург и Лудендорф преузимају команду.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1914-1918.invisionzone.com/forums/uploads/post-1473-1116189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962400" cy="2819400"/>
          </a:xfrm>
          <a:prstGeom prst="rect">
            <a:avLst/>
          </a:prstGeom>
          <a:noFill/>
        </p:spPr>
      </p:pic>
      <p:pic>
        <p:nvPicPr>
          <p:cNvPr id="1028" name="Picture 4" descr="http://2.bp.blogspot.com/-si3Dzs-gFYY/T_sEttF--zI/AAAAAAAAEa0/pW9vOdq4Hec/s1600/DSC06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5029200" cy="5867400"/>
          </a:xfrm>
          <a:prstGeom prst="rect">
            <a:avLst/>
          </a:prstGeom>
          <a:noFill/>
        </p:spPr>
      </p:pic>
      <p:pic>
        <p:nvPicPr>
          <p:cNvPr id="1030" name="Picture 6" descr="http://img05.deviantart.net/4764/i/2012/204/f/1/the_trenches_of_world_war_1_by_spanner88-d589t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39624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23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Ратна хроника 1918.-крај рата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Немачка ,,</a:t>
            </a:r>
            <a:r>
              <a:rPr lang="sr-Cyrl-RS" sz="2800" b="1" dirty="0" smtClean="0">
                <a:solidFill>
                  <a:srgbClr val="FFFF00"/>
                </a:solidFill>
              </a:rPr>
              <a:t>Лудендорофова пролећна офанзива”</a:t>
            </a:r>
          </a:p>
          <a:p>
            <a:r>
              <a:rPr lang="sr-Cyrl-RS" sz="28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>
                <a:solidFill>
                  <a:srgbClr val="FFFF00"/>
                </a:solidFill>
              </a:rPr>
              <a:t>од  21.03-15.јула, заузети Ламанш док  се не заврши искрцавање Амера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FFFF00"/>
                </a:solidFill>
              </a:rPr>
              <a:t>15.</a:t>
            </a:r>
            <a:r>
              <a:rPr lang="sr-Cyrl-CS" sz="2000" b="1" dirty="0" smtClean="0">
                <a:solidFill>
                  <a:srgbClr val="FFFF00"/>
                </a:solidFill>
              </a:rPr>
              <a:t>ј</a:t>
            </a:r>
            <a:r>
              <a:rPr lang="sr-Cyrl-RS" sz="2000" b="1" dirty="0" smtClean="0">
                <a:solidFill>
                  <a:srgbClr val="FFFF00"/>
                </a:solidFill>
              </a:rPr>
              <a:t>ул </a:t>
            </a:r>
            <a:r>
              <a:rPr lang="sr-Latn-RS" sz="2000" b="1" dirty="0" smtClean="0">
                <a:solidFill>
                  <a:srgbClr val="FFFF00"/>
                </a:solidFill>
              </a:rPr>
              <a:t>II</a:t>
            </a:r>
            <a:r>
              <a:rPr lang="sr-Cyrl-RS" sz="2000" b="1" dirty="0" smtClean="0">
                <a:solidFill>
                  <a:srgbClr val="FFFF00"/>
                </a:solidFill>
              </a:rPr>
              <a:t> битка на Марни-последњи немачки </a:t>
            </a:r>
            <a:r>
              <a:rPr lang="sr-Cyrl-RS" sz="2000" b="1" dirty="0" smtClean="0">
                <a:solidFill>
                  <a:srgbClr val="FFFF00"/>
                </a:solidFill>
              </a:rPr>
              <a:t>напад</a:t>
            </a:r>
            <a:r>
              <a:rPr lang="en-US" sz="2000" b="1" dirty="0" smtClean="0">
                <a:solidFill>
                  <a:srgbClr val="FFFF00"/>
                </a:solidFill>
              </a:rPr>
              <a:t>,</a:t>
            </a:r>
            <a:r>
              <a:rPr lang="sr-Cyrl-RS" b="1" dirty="0" smtClean="0">
                <a:solidFill>
                  <a:schemeClr val="bg1"/>
                </a:solidFill>
              </a:rPr>
              <a:t>Италијани се враћају на Алпе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sr-Cyrl-R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sr-Latn-R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8.08. Французи, Британци и Амери под командом Фердинанда Ф</a:t>
            </a:r>
            <a:r>
              <a:rPr lang="sr-Latn-RS" sz="2800" b="1" dirty="0" smtClean="0">
                <a:solidFill>
                  <a:schemeClr val="bg1"/>
                </a:solidFill>
              </a:rPr>
              <a:t>o</a:t>
            </a:r>
            <a:r>
              <a:rPr lang="sr-Cyrl-RS" sz="2800" b="1" dirty="0" smtClean="0">
                <a:solidFill>
                  <a:schemeClr val="bg1"/>
                </a:solidFill>
              </a:rPr>
              <a:t>ша прелазе у контранапад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15.09.општи јуриш са Западног и Солунског фронта</a:t>
            </a:r>
            <a:r>
              <a:rPr lang="sr-Cyrl-RS" sz="2800" b="1" dirty="0" smtClean="0">
                <a:solidFill>
                  <a:schemeClr val="bg1"/>
                </a:solidFill>
              </a:rPr>
              <a:t>,</a:t>
            </a:r>
            <a:r>
              <a:rPr lang="sr-Cyrl-RS" sz="2800" dirty="0" smtClean="0">
                <a:solidFill>
                  <a:schemeClr val="bg1"/>
                </a:solidFill>
              </a:rPr>
              <a:t>  </a:t>
            </a:r>
            <a:r>
              <a:rPr lang="sr-Cyrl-RS" sz="2800" b="1" dirty="0" smtClean="0">
                <a:solidFill>
                  <a:schemeClr val="bg1"/>
                </a:solidFill>
              </a:rPr>
              <a:t>29.09.пробој Хинденбургове линије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 капитулација:29.09.Бугарска,30.09.Турска, 3.11.А-У.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Крај рата:</a:t>
            </a:r>
          </a:p>
          <a:p>
            <a:r>
              <a:rPr lang="sr-Cyrl-RS" sz="2800" b="1" dirty="0" smtClean="0">
                <a:solidFill>
                  <a:srgbClr val="FFFF00"/>
                </a:solidFill>
              </a:rPr>
              <a:t>11.11.капитулација (предаја)</a:t>
            </a:r>
          </a:p>
          <a:p>
            <a:r>
              <a:rPr lang="sr-Cyrl-RS" sz="2800" b="1" dirty="0" smtClean="0">
                <a:solidFill>
                  <a:srgbClr val="FFFF00"/>
                </a:solidFill>
              </a:rPr>
              <a:t> Немачке</a:t>
            </a:r>
            <a:r>
              <a:rPr lang="sr-Cyrl-RS" sz="2800" b="1" dirty="0" smtClean="0">
                <a:solidFill>
                  <a:schemeClr val="bg1"/>
                </a:solidFill>
              </a:rPr>
              <a:t> у Кампијењској шуми </a:t>
            </a:r>
          </a:p>
          <a:p>
            <a:r>
              <a:rPr lang="sr-Cyrl-RS" sz="2800" b="1" smtClean="0">
                <a:solidFill>
                  <a:srgbClr val="FFFF00"/>
                </a:solidFill>
              </a:rPr>
              <a:t>          Дан </a:t>
            </a:r>
            <a:r>
              <a:rPr lang="sr-Cyrl-RS" sz="2800" b="1" dirty="0" smtClean="0">
                <a:solidFill>
                  <a:srgbClr val="FFFF00"/>
                </a:solidFill>
              </a:rPr>
              <a:t>примирја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http://editthis.info/images/kaiserreich/9/9b/Ludendor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7526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5715000" y="838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pload.wikimedia.org/wikipedia/commons/thumb/c/c0/Hindenburg-ludendorff.jpg/300px-Hindenburg-ludendor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09800" y="-1000126"/>
            <a:ext cx="2857500" cy="2000251"/>
          </a:xfrm>
          <a:prstGeom prst="rect">
            <a:avLst/>
          </a:prstGeom>
          <a:noFill/>
        </p:spPr>
      </p:pic>
      <p:pic>
        <p:nvPicPr>
          <p:cNvPr id="5124" name="Picture 4" descr="http://www.kp.rs/wpimages/wp84aaf917_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648200"/>
            <a:ext cx="3429000" cy="2209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2209800" y="68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Хинденбург и Лудендорф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129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Ерих фон Лудендорф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>
            <a:off x="5029200" y="5791200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s3-eu-west-1.amazonaws.com/illustratedfirstworldwar/iln-media/1918/19181026/ClipImages/ILN0-1918-1026-0010-001-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858000"/>
            <a:ext cx="6629401" cy="36401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7 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4907 L 0.24167 0.2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18385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2222 L 0.0125 -0.576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lo.rs/resources/img/09-11-2012/lightbox_portrait/138046-cvet-01-beta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kraj r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752600"/>
            <a:ext cx="4457700" cy="2943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96200" y="419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Потписивање примирја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7708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38038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Последице рата:</a:t>
            </a:r>
          </a:p>
          <a:p>
            <a:endParaRPr lang="sr-Cyrl-R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chemeClr val="bg1"/>
                </a:solidFill>
              </a:rPr>
              <a:t>Н</a:t>
            </a:r>
            <a:r>
              <a:rPr lang="sr-Cyrl-RS" sz="2800" b="1" dirty="0" smtClean="0">
                <a:solidFill>
                  <a:schemeClr val="bg1"/>
                </a:solidFill>
              </a:rPr>
              <a:t>естанак 4 царстава:Руско, Немачко, А-У и Турска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 Настанак:Пољске, Финске,Летоније, Литваније, Естоније, Чехословачке, Краљевине СХС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Надмоћ САД у свету 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Жене добијају политичка права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Основана Лига (Друштво ) народа-да чува </a:t>
            </a:r>
            <a:r>
              <a:rPr lang="sr-Cyrl-RS" sz="2400" b="1" dirty="0" smtClean="0">
                <a:solidFill>
                  <a:schemeClr val="bg1"/>
                </a:solidFill>
              </a:rPr>
              <a:t>мир-1919.</a:t>
            </a:r>
          </a:p>
          <a:p>
            <a:endParaRPr lang="sr-Cyrl-R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Мировна конференција у Версају 1919/1920.</a:t>
            </a:r>
            <a:endParaRPr lang="en-US" sz="2800" dirty="0"/>
          </a:p>
        </p:txBody>
      </p:sp>
      <p:pic>
        <p:nvPicPr>
          <p:cNvPr id="2050" name="Picture 2" descr="http://image.slidesharecdn.com/wwi-111101142812-phpapp02/95/wwi-15-728.jpg?cb=1320175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295400"/>
            <a:ext cx="6934200" cy="5200651"/>
          </a:xfrm>
          <a:prstGeom prst="rect">
            <a:avLst/>
          </a:prstGeom>
          <a:noFill/>
        </p:spPr>
      </p:pic>
      <p:pic>
        <p:nvPicPr>
          <p:cNvPr id="2052" name="Picture 4" descr="http://www.novosti.rs/upload/images/2011/02/1602n/f16-vil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19812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Вудро Вилсон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791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Вилсон, председник САД, једном месечно на Версајској конференцији (црв</a:t>
            </a:r>
            <a:r>
              <a:rPr lang="sr-Latn-RS" b="1" dirty="0" smtClean="0"/>
              <a:t>e</a:t>
            </a:r>
            <a:r>
              <a:rPr lang="sr-Cyrl-RS" b="1" dirty="0" smtClean="0"/>
              <a:t>но или зелено светло)</a:t>
            </a:r>
            <a:endParaRPr lang="en-US" b="1" dirty="0"/>
          </a:p>
        </p:txBody>
      </p:sp>
    </p:spTree>
  </p:cSld>
  <p:clrMapOvr>
    <a:masterClrMapping/>
  </p:clrMapOvr>
  <p:transition>
    <p:zoom dir="in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78035E-7 L -0.7875 -0.012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wwi-111101142812-phpapp02/95/wwi-12-728.jpg?cb=1320175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wwi-111101142812-phpapp02/95/wwi-13-728.jpg?cb=1320175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276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Карикатура из 1918. године на којој је приказана </a:t>
            </a:r>
            <a:endParaRPr lang="sr-Latn-RS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победа савезника над Немачком и А-Угарском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поменик војнику Првог светског рата у Енглеској (Seaham, County Durham), популарно познат као ''Томи''. Статуа је висока 2.74 метара, а тешка 1.2 тоне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667250" cy="4667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7620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Споменик војнику Првог светског рата у Енглеској (Seaham, County Durham), популарно познат као ''Томи''. Статуа је висока 2.74 метара, а тешка 1.2 тоне.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190" y="1981200"/>
            <a:ext cx="6579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Аутор:</a:t>
            </a:r>
          </a:p>
          <a:p>
            <a:pPr algn="ctr"/>
            <a:r>
              <a:rPr lang="sr-Cyrl-R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Душица Максимовић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685800"/>
            <a:ext cx="5714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Хвала на пажњи!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wwi-111101142812-phpapp02/95/wwi-3-728.jpg?cb=1320175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RS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Узрок</a:t>
            </a:r>
            <a:r>
              <a:rPr lang="sr-Cyrl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:супротстављени </a:t>
            </a:r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интереси великих сила у борби за војну, политичку и економску превласт у Европи и свету</a:t>
            </a:r>
            <a:r>
              <a:rPr lang="sr-Latn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колоније</a:t>
            </a:r>
            <a:r>
              <a:rPr lang="sr-Cyrl-R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8450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Повод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Сарајевски атентат, Видовдан 1914.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815340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R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Почетак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А-У објавила рат Србији 28.07.1914.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Зараћене стране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Централне силе и Антанта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33799"/>
            <a:ext cx="66996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Главни фронтови и ратишта:</a:t>
            </a:r>
            <a:endParaRPr lang="en-US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67436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Западни</a:t>
            </a:r>
            <a:r>
              <a:rPr lang="sr-Latn-R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r-Cyrl-R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фронт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572000"/>
            <a:ext cx="67436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Источни  фронт</a:t>
            </a:r>
            <a:endParaRPr lang="sr-Cyrl-RS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Балканско ратиште</a:t>
            </a:r>
          </a:p>
          <a:p>
            <a:pPr>
              <a:buFont typeface="Arial" pitchFamily="34" charset="0"/>
              <a:buChar char="•"/>
            </a:pPr>
            <a:r>
              <a:rPr lang="sr-Cyrl-R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Италијанско ратиште</a:t>
            </a:r>
          </a:p>
          <a:p>
            <a:pPr>
              <a:buFont typeface="Arial" pitchFamily="34" charset="0"/>
              <a:buChar char="•"/>
            </a:pPr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Солунски фронт</a:t>
            </a:r>
            <a:endParaRPr lang="en-US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3" name="Picture 1" descr="C:\Users\User\Desktop\1557679_405181742917590_72120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1914525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age.slidesharecdn.com/wwi-111101142812-phpapp02/95/wwi-7-728.jpg?cb=1320175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6996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Ратна хроника 1914.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143999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Битка на Марни </a:t>
            </a:r>
            <a:r>
              <a:rPr lang="sr-Cyrl-R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(6-9.09.)</a:t>
            </a:r>
            <a:r>
              <a:rPr lang="sr-Cyrl-R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r>
              <a:rPr lang="sr-Cyrl-R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r-Cyrl-R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Немци стоп</a:t>
            </a:r>
            <a:r>
              <a:rPr lang="sr-Cyrl-R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позициони рат (из ровова)</a:t>
            </a:r>
          </a:p>
          <a:p>
            <a:endParaRPr lang="sr-Cyrl-R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sr-Cyrl-R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sr-Cyrl-R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GB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</a:t>
            </a:r>
            <a:r>
              <a:rPr lang="sr-Cyrl-R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Источни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Алексеј Брусилов побеђује А-У</a:t>
            </a:r>
          </a:p>
          <a:p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Галицији и Буковини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Пораз Руса код Таненберга</a:t>
            </a:r>
            <a:r>
              <a:rPr lang="sr-Latn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r-Cyrl-R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endParaRPr lang="sr-Latn-RS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sr-Cyrl-R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Мазурским језерима у </a:t>
            </a:r>
          </a:p>
          <a:p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ист. Пруској</a:t>
            </a:r>
          </a:p>
        </p:txBody>
      </p:sp>
      <p:pic>
        <p:nvPicPr>
          <p:cNvPr id="7170" name="Picture 2" descr="http://citymagazine.rs/wp-content/uploads/2014/07/bitka-na-Marne-660x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343400" cy="2590800"/>
          </a:xfrm>
          <a:prstGeom prst="rect">
            <a:avLst/>
          </a:prstGeom>
          <a:noFill/>
        </p:spPr>
      </p:pic>
      <p:pic>
        <p:nvPicPr>
          <p:cNvPr id="10242" name="Picture 2" descr="Joseph Joff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33600"/>
            <a:ext cx="198120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152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Западни фронт: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10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   Жозеф Жофр,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командант Антанте 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,1914-1916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12" descr="http://www.worldwar1.com/tgws/jpg/0606b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57350" y="4724399"/>
            <a:ext cx="1657350" cy="21336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600200" y="647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Брусилов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44" name="Picture 4" descr="http://www.srbijadanas.com/sites/default/files/styles/full_article_image/public/136/tanenber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343400"/>
            <a:ext cx="4114800" cy="2514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912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Битка </a:t>
            </a:r>
            <a:r>
              <a:rPr lang="sr-Cyrl-RS" b="1" smtClean="0"/>
              <a:t>код Таненберга</a:t>
            </a:r>
            <a:endParaRPr lang="en-US" b="1" dirty="0"/>
          </a:p>
        </p:txBody>
      </p:sp>
    </p:spTree>
  </p:cSld>
  <p:clrMapOvr>
    <a:masterClrMapping/>
  </p:clrMapOvr>
  <p:transition spd="slow">
    <p:wheel spokes="2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5 -0.0111 L 0.47292 -0.0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9653E-6 L 0.50278 -0.004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6996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Ратна хроника 1915.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Западни фронт-позициони рат (покољ у рововима, иперит,  плин)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6106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Уговором у Лондону, Италија прелази Антанти</a:t>
            </a:r>
            <a:r>
              <a:rPr lang="sr-Cyrl-RS" sz="2800" b="1" dirty="0" smtClean="0">
                <a:solidFill>
                  <a:schemeClr val="bg1">
                    <a:lumMod val="95000"/>
                  </a:schemeClr>
                </a:solidFill>
              </a:rPr>
              <a:t> и отвара Италијански ратиште на Сочи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952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Источни фронт</a:t>
            </a:r>
            <a:r>
              <a:rPr lang="sr-Cyrl-RS" sz="2800" b="1" dirty="0" smtClean="0">
                <a:solidFill>
                  <a:schemeClr val="bg1"/>
                </a:solidFill>
              </a:rPr>
              <a:t>-Руска офанзива у циљу заштите Србије-победа  код Пшемисла,пораз код Горлица</a:t>
            </a:r>
            <a:r>
              <a:rPr lang="sr-Cyrl-RS" sz="2800" b="1" dirty="0" smtClean="0">
                <a:solidFill>
                  <a:srgbClr val="FFFF00"/>
                </a:solidFill>
              </a:rPr>
              <a:t>-повлачење из Галиције и Буковине</a:t>
            </a:r>
            <a:r>
              <a:rPr lang="sr-Cyrl-RS" sz="2800" b="1" dirty="0" smtClean="0">
                <a:solidFill>
                  <a:schemeClr val="bg1"/>
                </a:solidFill>
              </a:rPr>
              <a:t>.</a:t>
            </a:r>
            <a:r>
              <a:rPr lang="sr-Cyrl-RS" sz="2800" b="1" dirty="0" smtClean="0">
                <a:solidFill>
                  <a:srgbClr val="FFFF00"/>
                </a:solidFill>
              </a:rPr>
              <a:t>Улазак Турске у рат –на Кавказу;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Неуспех Дарданелске операције на Галипољу у циљу избацивања Турске из рата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146" name="AutoShape 2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AutoShape 18" descr="data:image/jpeg;base64,/9j/4AAQSkZJRgABAQAAAQABAAD/2wCEAAkGBhQSERUTExIVFRUWGR0XFxgYGRwcGxsYHBoYGhgcGB0aGyYeFxokGhwXHy8iIycpLCwsGB8xNTAqNSYrLCkBCQoKBQUFDQUFDSkYEhgpKSkpKSkpKSkpKSkpKSkpKSkpKSkpKSkpKSkpKSkpKSkpKSkpKSkpKSkpKSkpKSkpKf/AABEIAMQBAQMBIgACEQEDEQH/xAAbAAACAwEBAQAAAAAAAAAAAAAEBQADBgIBB//EAEYQAAECBAQDBgMFBgQGAQUBAAECEQADITEEEkFRBSJhBhMycYGRQqGxFFLB0fAVI2KCkuFTctLxBxYzk6KyQyRUY8LiF//EABQBAQAAAAAAAAAAAAAAAAAAAAD/xAAUEQEAAAAAAAAAAAAAAAAAAAAA/9oADAMBAAIRAxEAPwD63htIo41MJkTlA+FC0p/zqBS/o7ebx8qwPabEozZJ6gc5UsZQam6i9CPb8n6O3zyRKXJABUjwOGSlaVLzO7OAdbmA+jcM4YiQgoQ7FSlVLsVFyBsILWWDmMlg+3QmzQgS2SSxW4LDc1DexjRInoJ/6oUaBswZzUFhqdIAfFSu+SMhysy5czY6EC5DUILOCRFfD5mcqKgQsMlYJfKsD4dkkEEEAOPUQw+0IZ86W3cN7wnxpUcVIMlaeZKu8FOdCSkprWoKlMepFHgHI6x4Y4XLExIcMxcaEEberiIVkeL3H47edoCRzHZjnLAQGOwqK1zAkFSiABUk0AAuTtC09p8O4HeOMubMASnSjjUvaAcExEmKpc0KAUkuCHB0INosMB0DHKlxy8U4nEJSMylJSBckt1+jwFyT1MdmFeG4zKmI7xExJQ7ZrB3YX0fW0HpmaQFuaIVaCKgrrHH2pIuodTAFAx7mgM41OlY8PEEi5I6MYA54maFs7iyEb1rAGL7RhmSSmrOzmzhg9yN61EBoXjoGMacepYfOo5gCkZkpYAmoBNSf8zhvOPELm5A5VnCvjKXA2Uc1mAs9SOsBsJs9KQ6lADqQPrHhxCWfMGvePnWK4kcylTchylgklJDAVWeVwToK9YAmY5SZanISlRdJfNmFCAEuWJ8/SA+njHJIJSoKalDr5wm4h2oUAe6llTKbMQSGSWWcqebQtSrRhsFxGepHdywoyyXJLAUNWBqA4f6awTiJgI0WSCW73XKzZgnmTrlO8BrUdtUMHQocoUbAh2ul3A89xCviXa9Sqy1EJejMwZvEQrUnUpEZPATwpAU2cpoW3CwHUrMSE+KnX0PWLx6SUhRZfg2lgV8RS7kEmo/2Bp/zZP8A8U/0I/OJAP7LX/iD/triQGak8NQS6ZikKUFM5csQGBBal9/ELNFX2WdLIBelXSS4I3bW42r1izCYtTUIezFQ2NgTQUaCp+FUAkzCGSVa+RyhhUe+m8B79sVLdRCwxLkBRrQqql9GJ9IoVxiWqZnXOUFMDzZnLeHxC23nDBeMJyZSlrMUuMzG9alg3pHRUlaj3yQpBSGVkzAEMAkAJzAXLhxpS8BzL7QSyGE6WHv4fnmEWnjQy8q5VHKeZLBRZylrHy3gMcIkpQCuWCT4coPupyGFtbvcQJjODAJUQhGVPMGu5Ael9BekA/4b2rnyxyqdSwFEkqLmoJLlszg+dIZr7Y4hiSoijMBYv4hR3am0YOVw1KiBMFRattW+fvBB4MhNlqH85gNuntrMHiBufAwvuMrGPFdqVLSxXMrQsWoRWxvevlSMQvhih4ZswDTnJ+vpFU2XOl179QHUA/hAb0dplgBIJACWALKtbMSS9AHYA03gVfHJRUHTW5DKAe5PLS5cBtK7xhf2liQ37xJ2dIdjbRxFP7cxAqQg/wAredi0B9El9pUBTpmrJHwlRFAGB8J6AgbkxMN2rmZkg4pwp3FCxPUhx5dY+eSu0qwX7lPvEPHnU5lncMrX1/2gN5P7TzlLUl1KSbKzODp4XBGunV44TxblBXLJKCDQg00oDpRthGLR2nTUGWr3BiI7TSwRyTB1DfnAbqTxgpSSEKCdwXBuWZRAB0pvBgmTwohE1TDnYFwX335Rv6xgUdpZKjdY8x/eCJfGhlAExYP8ze0BtpvE5hRlUc1WUQrKH1ABLqDdD1aBF8XASkrQCWICAMxvU5QWFHp6Rn8Pxxg2c5dHegglGPUR+7Xm9AfSoc0gNLhOL52ZZDuCagBnADG12ADP1aOsRxmas91IluSKLNEhIFy91UsPVnhCnHhaSCJdhoH3q2/6pFmDx/dBkDLmLOklr6nM4MAw4aVJKkJ7wrC/3ylAlTs4IDskZS1NW0qLJhrmu7hyOa7sq9QWDClYFm8fIUo8rlICi5qzs+mptC6X2hQLLKy9QVKv5EBi2zUBgLJ/HggZWUVUyu/i5nyhzY0/Twkxvajuy0yYAp3yp5l9AQKI/mIPSE/bXjc1SgJSTKTXwtzJLfEkZi5d7DoamMrJABdqwH0ThvHJk1QZISkO5LKWXYBy1OlC3rDebMyS3US90hvETqKBiLu+2zxjuzHFxIKlFLBQap5nFXFHAq1xDTE9reUjJvlAJHWoAc702GkA7RNCA5VLQjlQyrtlDqJtmVVidB0YdYbiyFg/vCahkmqnSRlSCgMsXIrvZ4xMmevEzE96ogGic7hPmelupcOaw/4Tw0oW55jmCUlO1+VqBJpbeAbLlGYpyESmDNmGavwljmALWAc2rFk/DJkBipKRY1KhmJDPqAAxrZ44QZKJihNllSg6UpdQAL1IY1Swu9W2IhliEiasolIBls6fIDmKSSd2JB2EAH9mw/8Aiy/6f7xI97pf/wBsj/uD8o9gMPjEKQ2uZw7XtfcWq/1grgmEVNWU6hJUASU2ZmcM/nAiuMyQvIshLCxdJINiFBwpx5PSscmYHfMFJpaxBehr7OIBolISoMom7BgRYgsFEAmv6doMwszKoJS6Cl05hcu7BQNab9abwBh+IA8o5dCLM2rgUHU9d2hlJmEFNQosxdJp6sS3Uv1eAvHeMRmVpZTvRiyVVUa3falXi7CpzyAOXKtnSQSM1QAXFGAb3tFGIkLWha8waXZIAKiXYZS9Fg0YjUPtHP2ReFUVrXmBNbBYJ3SC3R6CgruHGIwjVS5BqHr6OLg6GsWrlEcpIpUkWsHbWCJE4K8YYrNjQEC+ruw9/IQLjeE5S6J81L6O4Hu7DzJgOZkijBiG9a/SCJeHORmcQtOGQnnnTJywakBhbyqQKWIi2dikTuWXyIHxBgugT9a3gPZuEerP5bepb2a0AzMAdE010bamsXHhiw7T5zbOHp8osl8LW9Z81vJNP9ukArn8IUA4/VopVhhbVq3Z/pDibw9Q/wDmWQdwn8orHDVW70kf5U/WAWr4c9WFPMfhFS+HD7o9P9ofDAqyl5qmHRN30pAv2Em001pXL+UAn/ZQu36/X1iteDUkKIQ7B+vyaHUzBKt3hIFmy/l5x1JkNdSj6j/TAZxKiRzIQk7E1rrBf7L1BUk/wk/2hlieGZjfla1Dp5UOkVpwJzAd6s+dS3rAA/YsxyqUooSMytSWOm5L/P0gr7fLAaUlAa4Ir/M/N6iz+kH4fgiyhaySUhJKToq9AxJFiX3bd4zqxzMXpUiopqxFAPQQBczjobYCoDCigKgtR7EKhbieMVuG+e9De9YRT1nMclEvQV9I8lIYurmG1oAyfMcqmBzWtb9IhwqlKHd1FC7sK6efS94JlYYBip0J+6piXe3UWv8A3i5M1cwskFth+LeEdBAeBOUpSC6y1TYeg/3hqrswQoKXNzf5aH0FwPNvKG3C+yxloEw3YklN0htGcAfntBv7AUuUZpQoBIJd6qbxMHfQ02tAKuC8JWlYryIrmUHy3pW9zQ7e+sSgZlUQoEBNyliTQjpUvSoo4ELOGYxISStLFtDQULEsMrs3WOJ+IKkpAUpIJrmsNwGAJSKuf4XgNNw9SEKmujMcuVClVBGZgaig16j3iCWlASSoBgSpwXS5OZIf16fKA+H4PInKcxJd8oNCbMT4h+e0FGaEFlMlLMcxuTZjYdOnzC/9rI/xj7piQF9nkfePuYkB8hmSQpRCXKKitSlRqMp2rq4gzgiAgZVqABrWz9RuR8hFJkKTNzAnK6cyRqXYu+g/D2Z/ZWyrILEslSi9nICaAAD+a9xqD7B8IRMDjO5LBSfCC+jsR1Oxj1fDSg8s0BVQKqejcoDKZVbVtpCEYqYjmTLAR8OYFyD/AJTfqLR6rjaaEhCav/1Zw6b7vAanDzOQfuZi1AvzZtPJNdPzi2dOmrWVTMwKQ6UpQWd2U5UQRSockUsIysvi6DZQ6PiJn5QajHzGORT00xRPyVeA2KMKAyiGUfEeVyBUVFXNtbXhTxXFnIgO966bDerFoXrnkTCxcCz7WgfGTVKypBACTqW9tyS1NIC+XPcJepchtwXcRJTypah3ecJJyZXKzqzfESPmIqSksl0tza6gAuR9I7xmJUJSSCaTEjrV/wAoAT/nGWh0mTPB/iSxfq5iH/iDhwGMucdfCP8AVFq+LTM+ROGVOcO+Zn6VFWb5xxiJ05ABmcOVrUrToHOtKVgAsR2/wyvgntqCB/riJ/4g4ZIbu53sn/VHUvipYH7Aou5BC0GnWsWp4yklKfsCwo25kfnSAq//ANBkNSVMbqUxUv8A4gSB/wDEs+ZF/aLVdoJSFd2vCLCtiEn6mDUTs7EYFZBqC0u39VIBSr/iFKP/AMah6/2j2Z/xBkmhQr0aGuMyywO8wSkClT3Wrs/P0MLcdxbCSjlmSSgkO2RCqfyqNPOA7ldvZCiEhK60YB3Ng3WNPgOH1eatEsKTmCVMT0dixpmoNAYzuAlSZqUzJUlOVRLKUlKS4+6A5Ju3X3hvKUlTAzjMBT4VJFk6tUlq10e2kABxDiM4qyApGQ1XqDTwsTlYAXY9BYIMRxBCT4wQa5Weu7NQm9DB3ExlRyeE1s1NiP1SMtipOYuLjfpp6wB2Kw5Ks0tDpU1did2L3+sdoWlJyoSlUwXVUAW0J5WOprWwLQNKx5CcgGUmhBIIHvf5Nu8MuzGFlqxWVgcqc5aozuGSomrB36lhqYBnwzsrMmlKl5spubH+UVIHVjGjwHAZST3YlqrStGJIFw9ag19Yb96DQpUsl9bf5mqA0SY4cd+yzVIrRq2zOd+vsYDjuVSRkCeUJDlSjVjUBnc2L6uzXbjH4pSpBlpw6QnxzAVAkWIIsydSUlqNrHK5AIBUtSiCKu6a3dJoRTqaxfhVEEpcZTYM7FwGrq9XBI6VgFOFIKSAlITqC1ddXZnveGGFlh0gJHiBCQKa6sLadI7lYcGYUgM5rcO7CmYWrVjdjB8/hakpKSjKycxCCUuAQ7E+K/n+IEOwJDlmrpUBykM7XPn8wJnESo+BLVAfwkvYE1Jt+jA6kLK0qzBKQp8tKuWqXJtoHhpN0GWtjo7Es5J/TwC/7Ifuf+I/KPYYfs6b91P9KIkB8ty5SA3I6krSkoBykEtmBUE/XyhlhsMVoqjKQBmKhQMQQly5BJegAcsSdIDn8ImIld7MRlkFgVy1EkFyzvVOgdgKdYskSyEMy+U0CjUggFJ63DdLQAvFlMsBCpqAgcqkChcu52Ov8xjrCCcpzLxkterTD+CgREVgf3ZnhKAlPKXJBcKKSxCWNQfi9oX91LWXo/RTH/zUfrAPJPD8UVM+FJ6CV/piw8JxPxIlK15RJ0+cZ4YWUSBnUg+Yr8vxg2VwxJqJyqVYpI9v3ggG8ucFzFEdNw1TvA+PnqRMKg9Khk5tABX4fxhdi5OQ5kzAFp1cg+rzD7RajiJmeKimY5SyTTYAt5HrAX4HjgmTXmrLsUh3GgNNBQw2n4Uql5HAOYKvQZXYP5NpuYSnCjMo5QCKgdcqbdKGHa1ZQpQ9BuHH5QAsvE4yVyy1ZOqFpIY1dj06bR1isesIKVrMyYcwUokk1ZgHuAN+tIrlzGUAARt7FvS0CqU6ne51Ouah+T+sA2RNlEDkOYsCCPiDA011tHaZGeYA2VIGj5dmBaqnIDPW9Wj6FwPDS0yUBJzsPGocxerktesKO2SmQl/CFO2pPwpAG9YDIYOcPtKz3RnzJnIyEpCQmhFy5+ElRHl12eB4ZkSAb3IALOdtDCDs5hymaolICpozrU5cV5UANShzEnZvho04vx5UlIlykvMPKgKO9qO5FulQNgQV9ssAJhlouK5k+J0sWZPQsXNLx85xvD0KntmCggBKstUpLqcA66ClI0/FZgRKmrnKUtR8S3LrWfCBlIZKQWYMAH3jJdn8GtUwJR41OWAdzoG08ywpAbjhkk5AcuVrBj4bB68wAagvlArBOKaWkqyly7EitQ3qW03I6wHJQcGJTjOqZmcuSnohIBAKyGcl/DTcWzcecQjvFIUhCSQmWoAKcFqga33gEPE8SkIJVV7b1sYzM5ZQMwB5qZmuRonycdYbcempKFqOg5fNwQ3rGUxOMKmaga3XVoCKml3FVH9ACNX2DmpSlZHjzpCnDgp0Z6AjmU51AjO8JkZ1FTBkhz60p1ufSNP2X4cO7zA1XmJ0GXKoBNXern9PAfQsDj5IKBnIsQlNTmFas92sfaJjAEzMwCStTrTlF6EF2o7Ehias3lm8JKyoUQQE+F0pNXcUJsWIoXt6Q5lhMrKVTEqzVLmuZlM2hU162FoDtM51NlS6jQhLNbdwkuH1uIuk4FKVCYlRSS6VODpoxIdNqP8AjBQUlLky+Yi6gFnoW3HlcmLsJie8ZJAGgBO3iNAat6QFmGUCAXBIDgggPQ72TsB5xbJ7S8gGIl50KIBe4cPUWUA3SPTLTLQe7KUuKKApv7V+sJ8xYpVlc8zksGOpKjSxeA1Evg8mYMuHmZHuDfqzl9xRxW0cL4NNlguVKYDmp6gM3zvGZwvEkf8ATzgkFlF3FajTozjcQ/wvHZssUVnToFV60NwICZ1fc+aYkM/+bJf+CP6v7R7AfB5vbCcmWqTmLEMwDApfXVYZrneGuEmLSgJSsCYlLgkCisxqQ1Lm9aCNBiuE4abMCpiEyphBMtaapJ3DsL10MLsVwObhjnUEZVEBKg5qKips/vT1gM59snqw6sKoDJLWVq5TnBNyo5mZzrvHi5hLBa1FKahkJKmLXLJNutIZcQwrTM2TKFS8wSVF6VBWoaqPN5QtXilp8UhZb7qwoe1XgK+8IsucPNLj5kiLUyuWiklXWWn/APVDgx1N41JvlmDoqXLPn4cp/wB4Kky5cxLlISkn4pa0BtGyzvwaAGPfJtOYbFKx/wC4YW+cFYefMIrPCqaGWPT7x8m1isSJKD45aXZqzh7GLcgIURNzAV5Vz1AedDAMTK5lHRr6NlNPO9elq0vlKzS1G3MzahlMflAU0qmKUlCScwTa23tDDhmDWEKSwKsxU2YGhd9nvABzgUlKnLBqHZiHAPk/5xOD4XNMzGyWFK1Yfn8o8+1qmFSMpKpZyihtVg+rOKQx4EySU0CalCn8TAOCND4mGwO0BtOB4xhlIPl1HrCftrxFggBWQ1JBuRQBmqK09Ys4VxWUudkSXU19DYkenlprCvtnhCtSFs+Uh2BNPIXD3gKjx4ggoy51jKSQS6QCC9RzfhEnTkywkpDqUo3LrWosFKzHwpFyQBQbQjElKTlBUcgopmzKbmbYkOT/AJb0eDP2nejlmTQuEUoKlyS1rgCAT9q8WCUyvEknMnMw1Y6OxpQNZt4nCgUJ5QQpTuoEVDOxOnpsYuVwRc5RdSkmi1FQqlJZgAHroAW16mHQ4IUpSgIa4Di0sakvRVbjZ6wHGKnrPdy5YQ2YLUWCsrB8yRqqpZzr0ML50whSQkqUEglSiQ6lKqsn1cUtBvESmSgiWylJAdJ+JDB0jUBmYAwkncSlDmFA3xBiBZida/SASdpJRykjw5gOho9+jj36Qll4SjxpMWvvAAplJfMzsWLuR6318rQPPkoBcAkNt9DAE8P4elGDu6pjlXRqJB8rv1gjBy0jDIQDzKIUEh38ug1JgFKQjkToylrqcpYcqWbMxb5w6w+FUqWcjBNklTfddhXUawHeElLVNzJQZhDBIU+pIYvQXf63h1i8QO5VnSnOii5YsKvWlKWY9XjzBTBLS7KSoByHuVUJV1Z20D9aRPDElZmrJcl1JSeVRDjKp1VNiANmgPJc15YUhKEqZ08qsykkUJILk0fz+duF48mapBZCVgsC5CVDYub/AC+UeDATJUwrkkTX5QhSlAJFXtT8Yr4lw2YJapsyakzJdUqSkBNy6XJZRFRQadYB1ipi0utSkNdh0Ykl9AKsL5qwBxNGaX3iDylLirlhf5tXrEwmPlTZT92anMpQUaqJo70AJo1KPC9KZ6M6ac1bXTuGsNGO7WaABk1nXyg16D2vv6RoMDMUZRGYlgCKuPTow0hEhUtHcrUsEl0qDeEANXpUe0aXCZVSx3bFHw5bbN6N6VgO8s3/AAlf0K/KJC3uVbfr2iQC3gHG5ZSJM5zJWC+YF0KSNKvm8rPGjwqCmW8md30ksMqjUHzIbox94+ey+G3SkBRJf4i9QRm1Iv7xpeyi5vOUKCvvJKcqFggUYhwGsfzgG87hCJw/cslSDWVMFHIALG6SwA1FAzQnIMpWVSAg6pKB7jcdRDzGzEcvdqGYlsiyQuW1wk3KR91TitIWjAkErUSsk1J/VP7QHv2iWRVQcHVAYfI6xwJiJiwBLCx95aUsKbAOfeDFTUqSFKlih0ubXjiS6iTZJoAfle5gPMbgJKpRSpCbUKQEqfplYj9XjLT5UlL/AL2oowEyh9ZgY9QN7xosStRfu2JHwm5Z6dHBIhPjnUHRNmpIqEpUzjRgQa29xAD8L4qZS0qdRQXCmJICXoW1aiqddzDGdxkOkoGcCucEAB7gH4vIbxjJmKJSb0DbFwCdtkqEVyZ7pQpa1kBmSGYb/FAaKbxMIxKnzeMKslqsaE1A0pDFGKCpiUlIOVWZJSopNaOpvEwN9hdo1vBcNLWiWooPOkLyqSFBLh2fK4u7PcmHk7hsose5QSmzpBbycUgM52YwslQzywQqVyupRc0Z2B5qdNY44jjpk0qTIXLOUOozAd/hqXG5MNOI4WeARhzKSCMoQU5QHFwpOo8ozOM7P4pKG79CRqE52J9w/wCUAhn8RyKWnMPCoKLaujRP3icoNPkYDnY1alKUksTRJA0NKPsc1+kX42W2Yk1S5LUCiliB5ZmJ2pcmOeB4MzcsqWnnq6y4TkFCbUZQHnSA0fZvNJzJdalqyqcqzUdmrW9LsXNmMEdoO0mVBQlfNd01Dgv7guCNR5wJxHHd0gSkULcxUGKqcxBt87eRjMCa5KlJzEn92k2O6lD4m5WGr1eAsxeJnLQJgSRmDgqZIpShpmerakQjl8PxMwh0KUkeTeYehjbcO4MZi889SqgEJ1J6UYChoNLQ2xeLkSld1LSla9Buo2zPo5873aAxEvs/ispVlTkFXzpBTZ9SwBY7Chg7AdkcTODLaWnQ5WKuoFGF6/LbU4TspOWc87FKSpSgciaBtqm9qC0aOVh8gvmL1JNfcCp09bwHzOdwtJKEjQhCnLGhq179Lw/+zlBqGADpToAzFhqTWlqRpMRh3JUEDPvTM3nc0jOcRnlwyVEqLBNA+7EOQnY+toAjh0wrGVwkmwpVtaioL19LQQOHBUxJzTELHhKSwFknKkpLOkkF2cD1hVOCCaozq5UkVPMQcoSamzdegDxoeF5gMrNW5Kg483LCA7kYeXITlMxi2vibUlmcvqYU8ZmpmFSHBTV+a/8ACwN3ZtoYLwIzZV87uQECiSKM7OXf5HaC/wBmpQ5SlwKAh1PrW9HYU61ZoDN4Lh6klJUEy5bUllLqdg5c0ANNNQCIJzBWXOoIAcjlf+lr12g+dKUVvkA1dqsTYBLtUbksRXfvH4dKUJCHCwAFJJUmutwwtTWofSAxcxCU+KqEqLsNH97AQ9wHBJgIVh5jpJJGUDL5LzEMKa1uRVoHxHAgsqJV3cp3US5YPuQ+pYl40Zx6ggCWyZdMpQfEmjUHhLUpVzADfsif0/omflEjr/mNX+BM/rH5RIDE4YZEJUDzCgI+E3GjZqE1Otrwr4b2hny55RLWFFR5ipIZfmLjahEMZeHORyoPLVVJux5aVb4gbV3hSjg8xeJGRKvGHLKyh+YuRahgNhL46lJ7ycEy+UJzJSVMNNHEHS+JyVh0TZSvJYf2NflCLj3BSqUUpLK3+9RwkgkMSfrHzsy+YizPfpAfX5mLRmIdqgO7X+RD0gTEY6UhXPNlAUoVglvJ+sfKDHQlnQEwH0+RxvDJ8M6UHOpJau7t9ID40pOYlCgpBSFgpZSTRQUCxAVazgggWhGgSzISMrnKHu7tvpF/COGKElIa6go9EkAK1ra35wFInSmdBK35lBTkk5VDlUoAqrpeEsvBJD1OdKwANCmtd9PmI1eJ4YhAKFZcoPIEqNEk1BJLki4Na9YX4fBI7zPmYnlZYo9AFOkFrDTeA+ocBXOSlKO7SiWkBiVhVNeUF7Nr5xoULfUfraMtwTi/ey0kKbQuK0o3naG03HkWH94BjMU8A4lmrA6sUsnQCAMTiiXc+g/VYDPdqEBLKDFIoEtToSxc3L7wN2M4goYlSAKLuWAokFtOpuY74gpZzuQzcvQe8KuBLJn505iUZlAOz8uUMPizHKG2d4DT9oMMnNzh6lTbk6PpUxVwnhalETVpCQkMlQD+occ2nSl4MT2jlTP3E2WoKLMoElIqahVwaG/uYf4GUrLmFLZQaAJ+6Rof1uIDhWBQpKjqqy7K35a8ooYRcWmy8OMiJact6MZhUXNiDntvoXMOcWiYpSSCkD43SSSGNBlcGrfPeE87AylEd+gkAUKxlB3yhnYOB6iAzmMx0+esd4oypYshKqrPXIXL1dmj6DhpijLClMkli1Sw9GfX8zC+Tw/D1SiSliL92Ckh3ruPrDKSugBBGg/Bh+BgOMRJCquQd30t84Q8TwQTUqvSoOuifMkQ9xWJYMwJ1BuTcNTzvGbx/G86kpBLqYKYdddQnKbvAGcN4CQcypqTfNlILh6ZstAWcEu8PRLSumnuljtSMtwLiDKmAqJSWSpqhgGy1oRXTaNNiEvlISwFiXLkh61cD1BgL0lILDSjgC+7Cmrx1MJDqQkLUAcodibOHNB/aB5ZKcxzICdOVgR1Ls9RbasVTCCEqzFR/vQdR1vywBOIWSWCVWBOUA+nyZ4UT8KxoAlLMWFSfNw9NG6wfh8cFKKSCCAcswGhDAZWcgWNTAHE8QMqnYFw25JYDoDVoCYXEpmJZmdQofiYBnrqfqN4XKxDLYA0NACwBBLEs+5G9AaVipfF0S05UpC/hBa/MRc+Kto44hiStSJctThVSQRZ6Agh7AbX6wBzq/8Ayf8AaTEj37BI+8n5/wCqJAYnFTyiXRIKi4KvFsmgszl3vF+F7ST5aQAGFvCCCq9xcxquGcDHesgkVzAsXGZzQ2oS24YecdqxEmS5BzEmlAxIo41a5f11gFOAx07EqBMpSUAMVWHudfI+kBY3sOgklSySTdwBWtaVjRLxqmzBaBulTB/UFhAUzjgdiiVXQTUH5EwGcxnYsSkhRmAJ3Ip7j0vFcjs6nLmVMzAVZAblF7nbpR41A493SkpMp0TCEpKcpDn/ACkgf7wRxiZhwgLCEFRokpOUuQfiBD1ADQCfh/CUqlpDOGoo2IHTMCx6RxK/ckoVSpQ+9CQ1eggFWNxwWJX/AEkhnUHAKbO9HH6aDxNUcqVLzEEOS+5A626QFY4nMYJz5pctSqMK1DuWcuCbwqGFTLBLukrT3ZLnkWCwbcEEfymGa5XKsk82Ylv5PmPygSQP3YCnKXAa7UOkA87NS6KTmAUTmCQf4QHD7tXSHWJnkZWfq5IPsfr8o+eqQApQzqDUIew1KXsnyt9NTw7i6p6bhWXlJGp386QDZfEKML3+W+sKeIcbCACssHI3JI0AFTBeJwpCCp2AGvyaEy0Ba8wS5CcoBsPIee+wgKv2gjEA5FOE1INC1nPR4r4ThVjnCWdQSizEPzksQoJyuH/KhScBLSSsJSlWqmFzd2NYY8BwnKZjJGY89+VKdAPVybG28AZwbCLzqWEpdR5SbBLh2bXLQeezxpUYUpSBYB9zf6fL8IT8IxGeYsgMkFgo7sKV/T+cOFzCKhOYHrZgOtoCzIpmqa3djfTSA8RMTmSnJzGz3o24Oj1cfOjDIG28r/p45KkLFHterje42DwASVkKFmtfr8yAx/KKcfiO7UHygXvRrOQR+H9rV4lAnAHMsqJDOQ5uAMzAkXZxStYqxnB1ZipzlHw0ABNyS7mje3nAA4nGpWFKzMAPC5TmAJsTQvcJ0rFOJwaZIBEtKjNSU8rZ0/FmUX5g16nS8UYvBziyFFQlllEXUOvNz5QdPePeIzaAHmWlNbuAQAsgaE2gEnCpjTJpcNlt6XIF3f8A2jT9k+Ld7KShamKU8pNyBQh9w3k3lGPTiwlZehAynU9HU1hT5wR2cxWVQH3VkU/iqB8z7QG5nVTQliGuTSunvtCqRg1VGbMNVElVfUuddRFpnhSCwSXqKhw+zavS+hgKWslQSnKoOA4pmtyirhgSNRvAEYjBkpIXMJrRKUsSGs+Zwd2FANHjqfgE9yorKtCDdmIKXJuAR9YmBQpMw5iS/hJ8Q3D1LbW+cUcZxKlqyucoooak+ewD01MAsw00d0So23Bol0sBvb5iF4yrUBYEOa3bm5iDfT2i/iePT3ZlsUsQS4NhRLVqWAuBCqSvncKcKFCoeFhs96fKAed5L2Py/OJA+VfT+lP+mJAWDtJMDJThFEKHKUupn1fRqGo0hTN4diqFQBfRJqnZ9PYmL+GYtQC5aVklHMl6hQ2I8qedYdK44kJS0ozVEihOVFdXqSPIiAQI7OTl1UzXLrb5B46V2YZuZIPR1H6VjR4fEAqJUU1ulJT6UBKh7PBOOxUuUjOUPoxUHOlNflAZjCcIxObImYnLd8gCm1tUwbi+Df8A08wpUpcxLKSCGZiCcosSziCpHFkrU6aFiAkuHOgcNc/WJNmKmBKlSlEk5QAtty5dVRQwFODnuEKSScwdVS4ID+bEFVoHkpSkhRpmIB9qfMj3gjD4Ay2BStAIolVWYGyg4KXN70EDY4NLQDqUHyDp/ED2gOJwJCy1hT2ck9fygJZSmUStyAvT/KpvOGeJTykOXLUZ6EpBoNK/OL8N2bXiJI8KR3jspwWTmTUNvX0gM5OlvJJPjUPb/YRquxnDAJAIS7l3HsPpaLcF2OKJpWvIpISQE6FW6gtKQE00fQw7wM9JZWUm4YMpNC1xeje8Ak4zLObJno2Y8ws5rbpc7iF3CscFJyAXJOrF7etHjXY7hsuaHMtSTUBSQAa3D2KehcWjE8VwhwM0KRzMymYuASwcVGmh3oBYHU3ghzc9UsWY1BZN8wbWpD7UrFIn5WlJTnysAUuNCGVuoqUonz9D3xPtSVKliWgqOUzFgVIDpAA/8vcQJglKKlTSciQQKihoCzee+5gCpT94AGKMzcxp3iXJUHalCL1zJ2EPeH40rOYMEMHoDzUNhWu3r5oMLMzZSpLEqcA2Y11FE9b0jRYEJCNk12D/AKMAVKQ4pmTV81Path06xzMxCJYKs61sl8tKsHoWuwb2hJiuLhSVZFZRZKrlWvKHYClDctszl8FUyMy6k1GrDeAsxnBftMuX3OJWmQWUAEpJJcFKnPNQsWrYejuaSZZSsnYqHisBQAO5r7Qll8TRILJYJL0AohRckgWD6jc9TBX7XliYwBUbEgE9DVi349XgKsRgRnDqmKmAliSzAEA0sqraG46Qr4hwtIKjmPeKFSt69GDBIL1A3fSGOM4v4TJ5s6cxOwcDmAq4GY7hoUYviSZiQpCikNsSC6i+lSQCwHXUtAI+I4RKAnow0YfT/ekBYSUUrU9AWI8xQ/I/WNJPXLIy0USPBSrB3NKEgku7dNIAxEtPeCtASWJBYM1WsNfSApwS8uaXzAubU5T90nlJd3dqEejmXh5stTIlpUVD4SOQ3q/ie77nSKcDwqYZpypcFwSQVJsfHUgX6OAG6a/A4ZEpISEhwKkb9Ntaf3gEJw81BSVobMySokO7ef3RfprA85yokZctgSWYMQQBqb1au8N+0CFmW6SCQogAlJoHSVBqt+JGkI8azBsxI+IAsUpCnqKAVOz7MzglxWGOdTeOpK9ANGe5DA+reVUkJQkqzBRYC7t5MKP16tFyJ4WpSCoqKhmy/DQ3LB3A162gzAcKSgg1LkgC1quxOgBLloCn7arY+yvyiQ079O6PnHsBiZstclSZssEgGosoWcNv0hxhFJP79DALqttFb+R+vnDLg2FOUqKFlKiHVytQ1cbddIy+Jx4l4hTMEGlqaVZ9fPaA0+K46ZaQaVoKwvVMMxSTNuos1y3U0CdKD3gLHYMoZaXWlfhoKG7bA69fQxzh8fmmJdBGUj6s1IDQcP4FMdwugqxAJvRj+ZgxfCFkMJplqSzKBvqXezubO3XUDhmLUJhTndJBUPRnHuflBx4sK0qL7wA2K4HNqsKC1AFRKgWLOfCQxOwHtHGIT+4SVCtCRtzn2ZvrBy+KAJzqJASQQ1S+l6e8ATVvLdRcqJNBfNmUPJnCf5esB5gMaET05kpWMqgxLC5RWnT5xosLxJAVZQCQ2QTOW+zAGMelGaYH/j/9wR8jDXBJYs2lTvQQGi4hxgLTygihd2LuFMzHeBez8xXdAMSSpe2ij/Af0IGYhhSoD+gP5wz7MoQEVHNmXruo9dmgGgD0N/T/AExVjUkoIT4tCd/SGhl0sIFxEul2Pv8AUNAfPeJdnWxHfKmhJUcoQgAJDix3s5YD0hrNkykpyplgGpOYu51/CjaNYQ4x0sKLkVFujfJ/15JJicyiS7C/94DkoABLh1WOjakV1/OF/G+LZpaZaOV/Q5dH/KDpjVzGjewG20ZabxPJNK1INHCeYAEMQ7AOTU/lAezOJZin90uWk2z/ABD7wpQeGmwEOE8eAAA2bzjI4rjapmJ/eKIQQQyiWBKSATbVg8VzJ6zMKEMct1af3gNdJxPerSi6SbO9dX6QymYkpbR3ahBApQn0u+g6tnuEYmXh0rmzT4aDdRryj1b26RTN49OXzoBPOcuXwhwKPRztmOpaAPmzUrVlmKfNucpJ+F1Cw6+5JEeSpGQiWFEIK6hRcgJDJyXNKsP4nrC+bxDFzkkqzEBncAeRoIY9msBip80Ey3SgsFGwNi5PiIGge9tQDCXKLDmNXJaoLEsahwTv+cGcI7HKWQqcQQqpDVI0avKlmG8anCcFCFMAWOgbKCB+LmGk2aJdVMwdxtTyNneADwuDly5fdpBSlIDM5L+r5j5nzjjFAgBk5rs76gBj9Gtd46xPaDCylhK1gKNQctCKgEkC35QHieLyScycQMovlqxP8L5jUE2Yb3YFQWtR/eJMtSlFKVqBBSUgOliWKSDpeu0DY6Svu1JQozFJJJUEhLpswAoG9bekHcVkpVLOVgpRExNGJWwAzC7lICdBWFC+IFbKAJJFAzpBoC5tcmh66QC9HCkoZZSMzPVizguVAXU31EDTMUTMKzmqMqbk2bQ0NX+sDY6UZis1EPU5iSHLPYG1faGPCsHNSShbKNQkZhXrmdkj0c7QAeSb9w/L849hv+zDsn+r/wDmJAWcH4QgEnOS4AJfKK0bR6bvYR5xH/hz3pKpU2pqxHK9HZqilYuwwI8CQ+UAliKXDXfeGeHPetlWQoM5b5guA+j1o8Au4d2KyS1y14gFOnIzF2ep3b8YRY7svNQpgUKZOYrBIDuaVFTb3EbsoJzHvUFRuFgczWDCmVybMd3jP4vEKXUZUlC1ZknSoFB8TnzsmAwWKQuWuiikgsWUR8xpF8nHLbxqf+LmB8iYs4hLzTFE1U7g77u0LpODmLUoAkNUdB7enpANZGJWs5FqSLENQPoTuY00pCFSkueYChG6RY9C1xGc4dwsJUDMUov5foRF8QzTAlBOXMR1ZqENpSALlpPegDr1oSAP/Uw4wstjV/09IU49BGVLKcs5BYijs5SzCuulYNwPBiCB3qidSkght/DzAit/rAPJeHUpYyJzUNKUdmuRS8afAyQkeED9bwv4TKyjKAc2pIrpuMu9jDkSyAKNAcTpqUpJJASPE+nnAeJxIPIks7GmoNvpHnHEFchaA4JByv8AeFQD0cNGH4P2pRLOSZ4LJe6DsacyPmOogNHiZirC5pXSAVSrgB3v/c76w0Mqj71cWINmO0CYpRonU18uvzgEXE5wSggmsyifJNT5VjMTwACUEbFZOuyWNPSND2gwq376ikpplFSx10fcjrGcSgzlhLupVEhx6sBRAbaATcP4SZs0n4fES2hNP9o0YwaZTJbRwAU1pdWx89j92GM/BfZZdWOaw1UrXyA+XnDns92MUppuIuq6TcitD90eGmwbdwB4ZwyQtOXvJa5qfu5lbUSyw7WcX+cGcG7PzVFfdLQB3lFSytKGYCz1I3qXcOWjTSexWGzhapSVKFqAD2EPTw/lASyWDANRtmDQA3DuHrQhpkwrOpt5U6dTBUrDpTypR6JDAebUF4t+xUDaC77XqdPygsSWBclvnodNKfOAEXh8oKipKQKl7M2p0jHYzj3K2Vapc0HI3Mc1XQpmcCrHYV3jaY9QWgoJcKBSaPQghumsYOdw0Ss8pzMyETEkDmCy+grsf5j5QGb4otSskogJWgBKVE/CzuegZTnpC4cRTMOUPlFgQznctcn5MBDWdIMxyDzBKk1bXbXp6wRJ7NhXiQHKXSAMpJrqW6b+kApwSzlDEpL/AEp9KwbIxqkFYyhSlcwKg4/iDNc3frDCR2MOTNnIJsAQoeusCY7hM2WjOopZNjYnRgNTX0gPcPxjIpRMoFqBizPVXiB1fWkHYLikuarKlKkzVmjpK8x/lLje0LJKEqVzU7zwqJCZYoScxu4rQXi5GLTLSZWHBL0XMUGJHp4Efwip12gH37MP+JK/rESM79l/iT/SPyj2A0eJ4AiXnSla2IS75dW2TBuA4TLlISpIOZ1VJewDdB6R7EgAcbI73MpROZCkMRSilDMPVvOF01AWkEs5JcgAE11YVYACJEgM5jMOO8udvQiv1g/hOEAKjVyal9qRIkAt4thRmCXLEO3qR7Uj3g/DkOtVXSkkexiRIDTSUCdhj3gzE8r+4fbM2rRZwyQBLls4dwamtYkSA02DQyQLuHrWCsPzXO/0dokSAHxSGSVXL62/VY+e9ocGkYmYAGCmUfMhz86+sSJAG9jsQohclRdCU5kvdNWYHartBHGZhSksbqA9CFEjpUCJEgFKZ5IDm8cdluHo7+YtmUAGbqST9BEiQBvBsWvvSvOarSMt0tmbwnprGs4TiSaaCnuT6xIkBoMDZ7klvlBWaoiRIA6XLGYDS0VJkkrXzqajCjDyLP8AOJEgBuJ8PQtklwAp+WlRUfQQk4hwOXPl96t+8RmSFhgogGgVRlDzESJAfPMNxtcyahKgmqyHYuwaxfrH0DgXCkBImAHMxFas5qzikSJAG92KqasY/E4lS8SorOYILJSbC2n6tHkSARJljLNTohXL05wPoSPWDjh0heUBk7DydzuYkSAXftZX3Uf0xIk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70" name="Picture 26" descr="http://www.blic.rs/data/images/2014-04-06/454654_profimedia0014993404_f.jpg?ver=13967377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57200"/>
            <a:ext cx="4476750" cy="25717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6248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Отварање Солунског фронта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Galipol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00" y="2743200"/>
            <a:ext cx="2857500" cy="21240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" y="182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Фебруар:</a:t>
            </a:r>
            <a:r>
              <a:rPr lang="sr-Cyrl-R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Немачка </a:t>
            </a:r>
            <a:r>
              <a:rPr lang="sr-Cyrl-CS" b="1" dirty="0" smtClean="0">
                <a:solidFill>
                  <a:srgbClr val="FFFF00"/>
                </a:solidFill>
              </a:rPr>
              <a:t>п</a:t>
            </a:r>
            <a:r>
              <a:rPr lang="sr-Cyrl-RS" b="1" dirty="0" smtClean="0">
                <a:solidFill>
                  <a:srgbClr val="FFFF00"/>
                </a:solidFill>
              </a:rPr>
              <a:t>очиње неограничени подморнички рат</a:t>
            </a:r>
            <a:r>
              <a:rPr lang="sr-Cyrl-RS" b="1" dirty="0" smtClean="0">
                <a:solidFill>
                  <a:schemeClr val="bg1"/>
                </a:solidFill>
              </a:rPr>
              <a:t>-потапали трговачке бродове неутралних држава, ,,Лузитанија”-САД</a:t>
            </a:r>
            <a:r>
              <a:rPr lang="sr-Latn-RS" b="1" dirty="0" smtClean="0">
                <a:solidFill>
                  <a:schemeClr val="bg1"/>
                </a:solidFill>
              </a:rPr>
              <a:t>, </a:t>
            </a:r>
            <a:r>
              <a:rPr lang="sr-Cyrl-RS" b="1" dirty="0" smtClean="0">
                <a:solidFill>
                  <a:schemeClr val="bg1"/>
                </a:solidFill>
              </a:rPr>
              <a:t>до фебрура 1916.</a:t>
            </a:r>
            <a:endParaRPr lang="en-US" dirty="0"/>
          </a:p>
        </p:txBody>
      </p:sp>
    </p:spTree>
  </p:cSld>
  <p:clrMapOvr>
    <a:masterClrMapping/>
  </p:clrMapOvr>
  <p:transition spd="slow">
    <p:pull dir="r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8 0.00139 L -0.4698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0.05618 L 0.46458 0.255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У рововима: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30722" name="Picture 2" descr="Bitka na Eni, Prvi svestki rat, rov, vojn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1"/>
            <a:ext cx="4514850" cy="2667000"/>
          </a:xfrm>
          <a:prstGeom prst="rect">
            <a:avLst/>
          </a:prstGeom>
          <a:noFill/>
        </p:spPr>
      </p:pic>
      <p:pic>
        <p:nvPicPr>
          <p:cNvPr id="5" name="Picture 20" descr="http://www.srbijadanas.com/sites/default/files/styles/full_article_image/public/363/bitka-na-eni-prvi-svetski-rat-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3581400"/>
          </a:xfrm>
          <a:prstGeom prst="rect">
            <a:avLst/>
          </a:prstGeom>
          <a:noFill/>
        </p:spPr>
      </p:pic>
      <p:pic>
        <p:nvPicPr>
          <p:cNvPr id="30724" name="Picture 4" descr="Bitka na Eni, Prvi svestki rat, rov, vojni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733800"/>
            <a:ext cx="2952750" cy="2971800"/>
          </a:xfrm>
          <a:prstGeom prst="rect">
            <a:avLst/>
          </a:prstGeom>
          <a:noFill/>
        </p:spPr>
      </p:pic>
      <p:pic>
        <p:nvPicPr>
          <p:cNvPr id="9" name="Picture 28" descr="http://www.blic.rs/data/images/2013-12-29/417228_royalirishriflesrationpartysommejuly1916_f.jpg?ver=13893715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76750" y="3962400"/>
            <a:ext cx="4476750" cy="2571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814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Предах између артиљеријске припреме и јуриша.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2 0.01249 L 0.55312 0.02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3.storage.canalblog.com/39/31/214415/73096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505200"/>
            <a:ext cx="4800600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Јурииииш !!! Напад до краја!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mss.svarog.si/zgodovina/4/econtent/images/46/7828/prva_sv_vojna_zahodno_bojisce_1914_7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7600" y="914400"/>
            <a:ext cx="4143375" cy="2819400"/>
          </a:xfrm>
          <a:prstGeom prst="rect">
            <a:avLst/>
          </a:prstGeom>
          <a:noFill/>
        </p:spPr>
      </p:pic>
      <p:pic>
        <p:nvPicPr>
          <p:cNvPr id="5" name="Picture 2" descr="http://www.srbijadanas.com/sites/default/files/styles/half-width_article_image/public/136/tanenber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5800"/>
            <a:ext cx="45720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89017E-6 L 0.4484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2.71676E-6 L -0.45417 2.7167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724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184</cp:revision>
  <dcterms:created xsi:type="dcterms:W3CDTF">2006-08-16T00:00:00Z</dcterms:created>
  <dcterms:modified xsi:type="dcterms:W3CDTF">2016-12-13T18:10:29Z</dcterms:modified>
</cp:coreProperties>
</file>